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  <p:sldMasterId id="2147483792" r:id="rId2"/>
  </p:sldMasterIdLst>
  <p:notesMasterIdLst>
    <p:notesMasterId r:id="rId29"/>
  </p:notesMasterIdLst>
  <p:handoutMasterIdLst>
    <p:handoutMasterId r:id="rId30"/>
  </p:handoutMasterIdLst>
  <p:sldIdLst>
    <p:sldId id="256" r:id="rId3"/>
    <p:sldId id="336" r:id="rId4"/>
    <p:sldId id="332" r:id="rId5"/>
    <p:sldId id="333" r:id="rId6"/>
    <p:sldId id="334" r:id="rId7"/>
    <p:sldId id="335" r:id="rId8"/>
    <p:sldId id="274" r:id="rId9"/>
    <p:sldId id="309" r:id="rId10"/>
    <p:sldId id="275" r:id="rId11"/>
    <p:sldId id="276" r:id="rId12"/>
    <p:sldId id="292" r:id="rId13"/>
    <p:sldId id="293" r:id="rId14"/>
    <p:sldId id="277" r:id="rId15"/>
    <p:sldId id="278" r:id="rId16"/>
    <p:sldId id="291" r:id="rId17"/>
    <p:sldId id="279" r:id="rId18"/>
    <p:sldId id="328" r:id="rId19"/>
    <p:sldId id="280" r:id="rId20"/>
    <p:sldId id="281" r:id="rId21"/>
    <p:sldId id="322" r:id="rId22"/>
    <p:sldId id="316" r:id="rId23"/>
    <p:sldId id="318" r:id="rId24"/>
    <p:sldId id="320" r:id="rId25"/>
    <p:sldId id="319" r:id="rId26"/>
    <p:sldId id="283" r:id="rId27"/>
    <p:sldId id="287" r:id="rId2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43" autoAdjust="0"/>
  </p:normalViewPr>
  <p:slideViewPr>
    <p:cSldViewPr showGuides="1">
      <p:cViewPr varScale="1">
        <p:scale>
          <a:sx n="88" d="100"/>
          <a:sy n="88" d="100"/>
        </p:scale>
        <p:origin x="494" y="67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1732B0-0B1F-414F-A5FE-8BCB43C69C84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43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243" y="1803405"/>
            <a:ext cx="9446339" cy="1825096"/>
          </a:xfrm>
        </p:spPr>
        <p:txBody>
          <a:bodyPr anchor="b">
            <a:normAutofit/>
          </a:bodyPr>
          <a:lstStyle>
            <a:lvl1pPr algn="l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43" y="3632201"/>
            <a:ext cx="9446339" cy="685800"/>
          </a:xfrm>
        </p:spPr>
        <p:txBody>
          <a:bodyPr>
            <a:normAutofit/>
          </a:bodyPr>
          <a:lstStyle>
            <a:lvl1pPr marL="0" indent="0" algn="l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7501" y="4314328"/>
            <a:ext cx="2910082" cy="374642"/>
          </a:xfrm>
        </p:spPr>
        <p:txBody>
          <a:bodyPr/>
          <a:lstStyle/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243" y="4323846"/>
            <a:ext cx="6399133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5096" y="1430867"/>
            <a:ext cx="2742486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598" y="4697361"/>
            <a:ext cx="10819216" cy="81935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549" y="941440"/>
            <a:ext cx="10819022" cy="3478161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5516716"/>
            <a:ext cx="10817582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9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3"/>
            <a:ext cx="10817582" cy="2802467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9134"/>
            <a:ext cx="10127878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01" y="753534"/>
            <a:ext cx="10148889" cy="2604495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525" y="3365557"/>
            <a:ext cx="9590238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1" y="3959863"/>
            <a:ext cx="10148889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126" y="93345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1370" y="270129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774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28" y="1124702"/>
            <a:ext cx="10143544" cy="251183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8316"/>
            <a:ext cx="10142012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78884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8884"/>
            <a:ext cx="6989671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8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621" y="2202080"/>
            <a:ext cx="3455532" cy="617320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620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7662" y="2201333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5721" y="2904067"/>
            <a:ext cx="34555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03" y="2192866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49704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3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439" y="4191001"/>
            <a:ext cx="3450683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439" y="2362200"/>
            <a:ext cx="34506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439" y="4873765"/>
            <a:ext cx="34506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124" y="4191001"/>
            <a:ext cx="3448037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3124" y="2362200"/>
            <a:ext cx="344803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3125" y="4873764"/>
            <a:ext cx="344803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7635" y="4191001"/>
            <a:ext cx="3455569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7759" y="2362200"/>
            <a:ext cx="344698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7635" y="4873762"/>
            <a:ext cx="3451546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3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2" y="2194560"/>
            <a:ext cx="10817582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6339" y="745067"/>
            <a:ext cx="2056864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200" y="745068"/>
            <a:ext cx="8202064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79942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1"/>
            <a:ext cx="6989671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79113" y="1169989"/>
            <a:ext cx="6418177" cy="4994275"/>
            <a:chOff x="4334933" y="1169931"/>
            <a:chExt cx="4814835" cy="499380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015" y="533401"/>
            <a:ext cx="8204147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015" y="3843868"/>
            <a:ext cx="6603946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62503-E35F-4E73-AF61-C779E99149D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6209851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54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015" y="533400"/>
            <a:ext cx="8737547" cy="37676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29DD-150C-4390-8471-8255B44C4CD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9383701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0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1981200"/>
            <a:ext cx="8534401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15" y="4487334"/>
            <a:ext cx="8534400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C509-2F25-4D4B-B383-9ED3511A8DC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0090745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54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016" y="533401"/>
            <a:ext cx="5265251" cy="37676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4864" y="533400"/>
            <a:ext cx="5262946" cy="37592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61B47-7C49-4AA5-A783-06765998794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9036347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54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37" y="533400"/>
            <a:ext cx="495453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014" y="1143001"/>
            <a:ext cx="5259253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1669" y="566738"/>
            <a:ext cx="50174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4864" y="1143000"/>
            <a:ext cx="5274233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EC46-1E74-44F5-90CC-5D2B6D3BD9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0185634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54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9DB42-D888-49EA-9CA1-1F087C8B77C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87302243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10FEB-8238-401D-B2BC-F2B1B1F9E2C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071314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008" y="533400"/>
            <a:ext cx="4266089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014" y="533400"/>
            <a:ext cx="5916799" cy="54864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008" y="2209803"/>
            <a:ext cx="4266089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2395-ADC6-457E-9B8F-E3067C6F07B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6805200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2839" y="1447800"/>
            <a:ext cx="4749773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5735" y="914400"/>
            <a:ext cx="4373493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3142" y="2743200"/>
            <a:ext cx="4751060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B02B-D181-4FAD-9147-3C4134A35D2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633427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54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015" y="533400"/>
            <a:ext cx="10766795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5738" y="3843867"/>
            <a:ext cx="9705914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F420-BE2C-4E0D-8DE5-CBEE9F41235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6895012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533400"/>
            <a:ext cx="10766795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15" y="4114800"/>
            <a:ext cx="8509186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E5D39-8E90-492B-8802-094C590E695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4679176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721" y="711200"/>
            <a:ext cx="60944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8928" y="2768600"/>
            <a:ext cx="60944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533400"/>
            <a:ext cx="9144001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030" y="3429000"/>
            <a:ext cx="8534400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15" y="4301070"/>
            <a:ext cx="8507599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B357-8E40-42F3-BFF1-FA9AD8BEA82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0130114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4"/>
            <a:ext cx="10817581" cy="2801935"/>
          </a:xfrm>
        </p:spPr>
        <p:txBody>
          <a:bodyPr anchor="b">
            <a:normAutofit/>
          </a:bodyPr>
          <a:lstStyle>
            <a:lvl1pPr algn="r">
              <a:defRPr sz="3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200" y="3641726"/>
            <a:ext cx="10487468" cy="955675"/>
          </a:xfrm>
        </p:spPr>
        <p:txBody>
          <a:bodyPr>
            <a:normAutofit/>
          </a:bodyPr>
          <a:lstStyle>
            <a:lvl1pPr marL="0" indent="0" algn="r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2"/>
            <a:ext cx="6989671" cy="36406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3429000"/>
            <a:ext cx="8507599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15" y="5132981"/>
            <a:ext cx="8509186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98FB-2930-4146-86C5-27BC2A442FC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1795252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721" y="711200"/>
            <a:ext cx="60944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58928" y="2768600"/>
            <a:ext cx="60944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533400"/>
            <a:ext cx="9143999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015" y="3886200"/>
            <a:ext cx="8507599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15" y="4953000"/>
            <a:ext cx="8507597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76BE-823B-4525-ADE9-DBFAD395DF4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99671319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533400"/>
            <a:ext cx="1003159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015" y="3928534"/>
            <a:ext cx="8507599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15" y="4766736"/>
            <a:ext cx="8507597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4139-027E-4483-BF91-D199C309C04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3145103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54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015" y="533401"/>
            <a:ext cx="873754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B621-81AA-402E-A48A-C142534B407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860057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2928" y="533400"/>
            <a:ext cx="2724882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015" y="533400"/>
            <a:ext cx="7797985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690BA-D289-4A12-95AB-F4984ED27FB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8286489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9734" y="2784475"/>
            <a:ext cx="5021796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79734" y="4497070"/>
            <a:ext cx="5021796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986110" y="2784475"/>
            <a:ext cx="5021796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986110" y="4497070"/>
            <a:ext cx="5021796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BEC0-B397-4C15-8EF8-0283BDF77264}" type="datetimeFigureOut">
              <a:rPr lang="en-US"/>
              <a:pPr>
                <a:defRPr/>
              </a:pPr>
              <a:t>2/6/2019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79B3-CE2D-43C6-9DBC-F04D69274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4756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8997" y="5637364"/>
            <a:ext cx="6522748" cy="5348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49778" y="342900"/>
            <a:ext cx="6581966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310" y="924313"/>
            <a:ext cx="3839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08997" y="4200633"/>
            <a:ext cx="6522748" cy="1370190"/>
          </a:xfrm>
        </p:spPr>
        <p:txBody>
          <a:bodyPr anchor="b"/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9B1E-4D06-4AA4-9CB0-58F877E4C76D}" type="datetimeFigureOut">
              <a:rPr lang="en-US"/>
              <a:pPr>
                <a:defRPr/>
              </a:pPr>
              <a:t>2/6/2019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F60D6-8527-4A23-BADC-070561841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1055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621" y="2194560"/>
            <a:ext cx="5332611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3" y="2194560"/>
            <a:ext cx="5332611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8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71" y="2183802"/>
            <a:ext cx="5078668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622" y="3132667"/>
            <a:ext cx="5310392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133" y="2183802"/>
            <a:ext cx="5104070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3132667"/>
            <a:ext cx="5332611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6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1524000"/>
            <a:ext cx="4113728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281" y="746760"/>
            <a:ext cx="6508923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3124200"/>
            <a:ext cx="4113728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1524000"/>
            <a:ext cx="687145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59191" y="751242"/>
            <a:ext cx="3644013" cy="5467443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1" y="3124200"/>
            <a:ext cx="687145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4846" y="764373"/>
            <a:ext cx="8608358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2" y="2194561"/>
            <a:ext cx="10817582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3122" y="6356351"/>
            <a:ext cx="2910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621" y="6355846"/>
            <a:ext cx="7770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718" y="38100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76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126" rtl="0" eaLnBrk="1" latinLnBrk="0" hangingPunct="1">
        <a:lnSpc>
          <a:spcPct val="90000"/>
        </a:lnSpc>
        <a:spcBef>
          <a:spcPct val="0"/>
        </a:spcBef>
        <a:buNone/>
        <a:defRPr sz="39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8891917" y="3894138"/>
            <a:ext cx="3292676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015" y="4495800"/>
            <a:ext cx="8737441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015" y="533400"/>
            <a:ext cx="8737441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3420" y="6172201"/>
            <a:ext cx="16019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015" y="6172201"/>
            <a:ext cx="7747099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2618" y="5578476"/>
            <a:ext cx="1142702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F9A93E0-4625-41B7-A5E8-5F4F080A3BC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42188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</p:sldLayoutIdLst>
  <p:transition spd="med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watch?v=SrWzl5u0YqU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IxaKRKPlVFQ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rasinski.com/" TargetMode="External"/><Relationship Id="rId2" Type="http://schemas.openxmlformats.org/officeDocument/2006/relationships/hyperlink" Target="http://www.thebestclass.org/" TargetMode="Externa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idsongs.com/lyrics/" TargetMode="External"/><Relationship Id="rId3" Type="http://schemas.openxmlformats.org/officeDocument/2006/relationships/hyperlink" Target="https://www.youtube.com/watch?v=yyqkLsedw6o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s://youtu.be/NDiQs9Oz24s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openxmlformats.org/officeDocument/2006/relationships/hyperlink" Target="https://www.youtube.com/watch?v=rKlbHPxy19o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2oxpA0EF4Zg" TargetMode="Externa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20.xml"/><Relationship Id="rId7" Type="http://schemas.openxmlformats.org/officeDocument/2006/relationships/hyperlink" Target="http://www.thebestclass.org/" TargetMode="External"/><Relationship Id="rId12" Type="http://schemas.openxmlformats.org/officeDocument/2006/relationships/image" Target="../media/image3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G"/><Relationship Id="rId11" Type="http://schemas.openxmlformats.org/officeDocument/2006/relationships/image" Target="../media/image5.png"/><Relationship Id="rId5" Type="http://schemas.openxmlformats.org/officeDocument/2006/relationships/image" Target="../media/image33.JPG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4L5q0Y8hukU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012" y="5181600"/>
            <a:ext cx="12192000" cy="1825096"/>
          </a:xfrm>
        </p:spPr>
        <p:txBody>
          <a:bodyPr/>
          <a:lstStyle/>
          <a:p>
            <a:r>
              <a:rPr lang="en-US" b="1" cap="non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TIERED FLUENCY INSTRUCTION</a:t>
            </a:r>
            <a:endParaRPr lang="en-US" b="1" cap="non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77849" y="5791200"/>
            <a:ext cx="17904539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Thebestclass.org</a:t>
            </a:r>
            <a:r>
              <a:rPr lang="en-US" sz="2400" dirty="0" smtClean="0"/>
              <a:t>                                     chaseyoung@shsu.edu</a:t>
            </a:r>
            <a:endParaRPr lang="en-US" sz="2400" dirty="0"/>
          </a:p>
        </p:txBody>
      </p:sp>
      <p:pic>
        <p:nvPicPr>
          <p:cNvPr id="5" name="The Bouncing Souls-True Believe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2412" y="2286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960812" y="-76200"/>
            <a:ext cx="7510462" cy="18240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6000" dirty="0">
                <a:solidFill>
                  <a:schemeClr val="bg2">
                    <a:lumMod val="50000"/>
                  </a:schemeClr>
                </a:solidFill>
              </a:rPr>
              <a:t>The Performance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5027612" y="2438400"/>
            <a:ext cx="7510462" cy="99853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F496F"/>
                </a:solidFill>
                <a:hlinkClick r:id="rId2"/>
              </a:rPr>
              <a:t>Video</a:t>
            </a:r>
            <a:r>
              <a:rPr lang="en-US" altLang="en-US" dirty="0" smtClean="0">
                <a:solidFill>
                  <a:srgbClr val="0F496F"/>
                </a:solidFill>
              </a:rPr>
              <a:t> (Example)</a:t>
            </a:r>
          </a:p>
        </p:txBody>
      </p:sp>
      <p:pic>
        <p:nvPicPr>
          <p:cNvPr id="33794" name="Picture 2" descr="Image result for pee ew is that you ber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353">
            <a:off x="8094952" y="1843379"/>
            <a:ext cx="2596267" cy="2596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90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212" y="457200"/>
            <a:ext cx="8737547" cy="1524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There Was An Old Woman – 4 Parts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1" y="1826043"/>
            <a:ext cx="10512862" cy="917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Narrator 1: There </a:t>
            </a:r>
            <a:r>
              <a:rPr lang="en-US" sz="2400" dirty="0">
                <a:solidFill>
                  <a:schemeClr val="bg1"/>
                </a:solidFill>
              </a:rPr>
              <a:t>was an old woman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Who lived in a shoe;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324" y="2661339"/>
            <a:ext cx="5200710" cy="119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2: With so many children,</a:t>
            </a:r>
            <a:br>
              <a:rPr lang="en-US" sz="2399" dirty="0">
                <a:solidFill>
                  <a:schemeClr val="bg1"/>
                </a:solidFill>
              </a:rPr>
            </a:br>
            <a:r>
              <a:rPr lang="en-US" sz="2399" dirty="0">
                <a:solidFill>
                  <a:schemeClr val="bg1"/>
                </a:solidFill>
              </a:rPr>
              <a:t>What else could she do?</a:t>
            </a:r>
          </a:p>
          <a:p>
            <a:endParaRPr lang="en-US" sz="2399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612" y="3622380"/>
            <a:ext cx="6104569" cy="830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3: Their home had no windows,</a:t>
            </a:r>
            <a:br>
              <a:rPr lang="en-US" sz="2399" dirty="0">
                <a:solidFill>
                  <a:schemeClr val="bg1"/>
                </a:solidFill>
              </a:rPr>
            </a:br>
            <a:r>
              <a:rPr lang="en-US" sz="2399" dirty="0">
                <a:solidFill>
                  <a:schemeClr val="bg1"/>
                </a:solidFill>
              </a:rPr>
              <a:t>No doors, and no locks—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6505" y="4665463"/>
            <a:ext cx="5308084" cy="119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4: The kids were all happy</a:t>
            </a:r>
            <a:br>
              <a:rPr lang="en-US" sz="2399" dirty="0">
                <a:solidFill>
                  <a:schemeClr val="bg1"/>
                </a:solidFill>
              </a:rPr>
            </a:br>
            <a:r>
              <a:rPr lang="en-US" sz="2399" dirty="0">
                <a:solidFill>
                  <a:schemeClr val="bg1"/>
                </a:solidFill>
              </a:rPr>
              <a:t>But smelled like old socks.</a:t>
            </a:r>
          </a:p>
          <a:p>
            <a:endParaRPr lang="en-US" sz="2399" dirty="0">
              <a:solidFill>
                <a:schemeClr val="bg1"/>
              </a:solidFill>
            </a:endParaRPr>
          </a:p>
        </p:txBody>
      </p:sp>
      <p:pic>
        <p:nvPicPr>
          <p:cNvPr id="32770" name="Picture 2" descr="Image result for there was an old woman who lived in a sh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149" y="1886322"/>
            <a:ext cx="3729037" cy="25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3412" y="-1143000"/>
            <a:ext cx="11099747" cy="312420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 err="1" smtClean="0">
                <a:solidFill>
                  <a:schemeClr val="bg1"/>
                </a:solidFill>
              </a:rPr>
              <a:t>Gotta</a:t>
            </a:r>
            <a:r>
              <a:rPr lang="en-US" dirty="0" smtClean="0">
                <a:solidFill>
                  <a:schemeClr val="bg1"/>
                </a:solidFill>
              </a:rPr>
              <a:t> Go!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7212" y="1952626"/>
            <a:ext cx="6603946" cy="191346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Readers Theater Performance</a:t>
            </a:r>
            <a:endParaRPr lang="en-US" dirty="0"/>
          </a:p>
        </p:txBody>
      </p:sp>
      <p:pic>
        <p:nvPicPr>
          <p:cNvPr id="30722" name="Picture 2" descr="Image result for kid needs to p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2" y="533400"/>
            <a:ext cx="6475413" cy="36424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3427412" y="1524000"/>
            <a:ext cx="5688012" cy="3427412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hlinkClick r:id="rId2"/>
              </a:rPr>
              <a:t>www.thebestclass.org</a:t>
            </a:r>
            <a:r>
              <a:rPr lang="en-US" altLang="en-US" sz="2400" dirty="0" smtClean="0"/>
              <a:t> (</a:t>
            </a:r>
            <a:r>
              <a:rPr lang="en-US" altLang="en-US" sz="2400" dirty="0" err="1" smtClean="0"/>
              <a:t>rtscripts</a:t>
            </a:r>
            <a:r>
              <a:rPr lang="en-US" altLang="en-US" sz="2400" dirty="0" smtClean="0"/>
              <a:t>)</a:t>
            </a:r>
          </a:p>
          <a:p>
            <a:pPr eaLnBrk="1" hangingPunct="1"/>
            <a:r>
              <a:rPr lang="en-US" altLang="en-US" sz="2400" dirty="0" smtClean="0">
                <a:hlinkClick r:id="rId3"/>
              </a:rPr>
              <a:t>www.timrasinski.com</a:t>
            </a:r>
            <a:r>
              <a:rPr lang="en-US" altLang="en-US" sz="2400" dirty="0" smtClean="0"/>
              <a:t> (resources)</a:t>
            </a:r>
          </a:p>
          <a:p>
            <a:pPr eaLnBrk="1" hangingPunct="1"/>
            <a:r>
              <a:rPr lang="en-US" altLang="en-US" sz="2400" dirty="0" smtClean="0"/>
              <a:t>Google “Readers Theater Scripts”</a:t>
            </a:r>
          </a:p>
          <a:p>
            <a:pPr eaLnBrk="1" hangingPunct="1"/>
            <a:r>
              <a:rPr lang="en-US" altLang="en-US" sz="2400" dirty="0" smtClean="0"/>
              <a:t>Teacher Created</a:t>
            </a:r>
          </a:p>
          <a:p>
            <a:pPr eaLnBrk="1" hangingPunct="1"/>
            <a:r>
              <a:rPr lang="en-US" altLang="en-US" sz="2400" dirty="0" smtClean="0"/>
              <a:t>Student Created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Mentor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Parody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Scratch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69298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76200"/>
            <a:ext cx="10601325" cy="6685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22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516" y="783663"/>
            <a:ext cx="8737547" cy="1524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Jack was Nimble – </a:t>
            </a: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Parts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1" y="1826043"/>
            <a:ext cx="10512862" cy="917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Narrator 1: Jack was nimble,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1102" y="2374143"/>
            <a:ext cx="4202300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2: Jack was quick.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5009" y="2922243"/>
            <a:ext cx="6997209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3: Jack jumped over the candlestick.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6364" y="3470344"/>
            <a:ext cx="7085351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1: Jack kept jumping much too close.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4494" y="4018444"/>
            <a:ext cx="3896206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2: Now his pants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5333" y="4566544"/>
            <a:ext cx="4910643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9" dirty="0">
                <a:solidFill>
                  <a:schemeClr val="bg1"/>
                </a:solidFill>
              </a:rPr>
              <a:t>Narrator 3: smell like burnt toast.</a:t>
            </a:r>
          </a:p>
        </p:txBody>
      </p:sp>
      <p:pic>
        <p:nvPicPr>
          <p:cNvPr id="31746" name="Picture 2" descr="Image result for jack was nimble jack was qu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2" y="1515074"/>
            <a:ext cx="2343679" cy="30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89" y="145705"/>
            <a:ext cx="2971800" cy="555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513" y="145705"/>
            <a:ext cx="3363997" cy="59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subTitle" idx="1"/>
          </p:nvPr>
        </p:nvSpPr>
        <p:spPr>
          <a:xfrm>
            <a:off x="5637212" y="381000"/>
            <a:ext cx="7510462" cy="2217737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F496F"/>
                </a:solidFill>
              </a:rPr>
              <a:t>POETRY ACADEMY </a:t>
            </a:r>
            <a:r>
              <a:rPr lang="en-US" altLang="en-US" sz="1400" dirty="0" err="1">
                <a:solidFill>
                  <a:srgbClr val="0F496F"/>
                </a:solidFill>
              </a:rPr>
              <a:t>Wilfong</a:t>
            </a:r>
            <a:r>
              <a:rPr lang="en-US" altLang="en-US" sz="1400" dirty="0">
                <a:solidFill>
                  <a:srgbClr val="0F496F"/>
                </a:solidFill>
              </a:rPr>
              <a:t> (2008)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Students choose a poem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Rehearse the poem daily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Recite to a volunteer</a:t>
            </a:r>
          </a:p>
          <a:p>
            <a:pPr eaLnBrk="1" hangingPunct="1"/>
            <a:endParaRPr lang="en-US" altLang="en-US" sz="2100" dirty="0">
              <a:solidFill>
                <a:srgbClr val="0F496F"/>
              </a:solidFill>
            </a:endParaRPr>
          </a:p>
        </p:txBody>
      </p:sp>
      <p:sp>
        <p:nvSpPr>
          <p:cNvPr id="16387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227012" y="1489868"/>
            <a:ext cx="5410200" cy="4102100"/>
          </a:xfrm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en-US" altLang="en-US" sz="3600" b="1" dirty="0" smtClean="0">
                <a:solidFill>
                  <a:schemeClr val="bg2">
                    <a:lumMod val="75000"/>
                  </a:schemeClr>
                </a:solidFill>
              </a:rPr>
              <a:t>POETRY SLAMS </a:t>
            </a:r>
          </a:p>
          <a:p>
            <a:pPr eaLnBrk="1" fontAlgn="auto" hangingPunct="1">
              <a:defRPr/>
            </a:pPr>
            <a:r>
              <a:rPr lang="en-US" altLang="en-US" sz="1400" dirty="0" smtClean="0">
                <a:solidFill>
                  <a:schemeClr val="bg2">
                    <a:lumMod val="75000"/>
                  </a:schemeClr>
                </a:solidFill>
              </a:rPr>
              <a:t>(Young &amp; Rasinski, 2017)</a:t>
            </a:r>
          </a:p>
          <a:p>
            <a:pPr eaLnBrk="1" fontAlgn="auto" hangingPunct="1">
              <a:defRPr/>
            </a:pPr>
            <a:r>
              <a:rPr lang="en-US" altLang="en-US" sz="2400" b="1" dirty="0" smtClean="0">
                <a:solidFill>
                  <a:schemeClr val="bg2">
                    <a:lumMod val="75000"/>
                  </a:schemeClr>
                </a:solidFill>
              </a:rPr>
              <a:t>Day 1: </a:t>
            </a: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</a:rPr>
              <a:t>Choose a poem and read for overall meaning</a:t>
            </a:r>
          </a:p>
          <a:p>
            <a:pPr eaLnBrk="1" fontAlgn="auto" hangingPunct="1">
              <a:defRPr/>
            </a:pPr>
            <a:r>
              <a:rPr lang="en-US" altLang="en-US" sz="2400" b="1" dirty="0" smtClean="0">
                <a:solidFill>
                  <a:schemeClr val="bg2">
                    <a:lumMod val="75000"/>
                  </a:schemeClr>
                </a:solidFill>
              </a:rPr>
              <a:t>Day 2: </a:t>
            </a: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</a:rPr>
              <a:t>Word Identification</a:t>
            </a:r>
          </a:p>
          <a:p>
            <a:pPr eaLnBrk="1" fontAlgn="auto" hangingPunct="1">
              <a:defRPr/>
            </a:pPr>
            <a:r>
              <a:rPr lang="en-US" altLang="en-US" sz="2400" b="1" dirty="0" smtClean="0">
                <a:solidFill>
                  <a:schemeClr val="bg2">
                    <a:lumMod val="75000"/>
                  </a:schemeClr>
                </a:solidFill>
              </a:rPr>
              <a:t>Day 3: </a:t>
            </a: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</a:rPr>
              <a:t>Prosody</a:t>
            </a:r>
          </a:p>
          <a:p>
            <a:pPr eaLnBrk="1" fontAlgn="auto" hangingPunct="1">
              <a:defRPr/>
            </a:pPr>
            <a:r>
              <a:rPr lang="en-US" altLang="en-US" sz="2400" b="1" dirty="0" smtClean="0">
                <a:solidFill>
                  <a:schemeClr val="bg2">
                    <a:lumMod val="75000"/>
                  </a:schemeClr>
                </a:solidFill>
              </a:rPr>
              <a:t>Day 4: </a:t>
            </a: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</a:rPr>
              <a:t>Practice for a Partner</a:t>
            </a:r>
          </a:p>
          <a:p>
            <a:pPr eaLnBrk="1" fontAlgn="auto" hangingPunct="1">
              <a:defRPr/>
            </a:pPr>
            <a:r>
              <a:rPr lang="en-US" altLang="en-US" sz="2400" b="1" dirty="0" smtClean="0">
                <a:solidFill>
                  <a:schemeClr val="bg2">
                    <a:lumMod val="75000"/>
                  </a:schemeClr>
                </a:solidFill>
              </a:rPr>
              <a:t>Day 5: </a:t>
            </a:r>
            <a:r>
              <a:rPr lang="en-US" altLang="en-US" sz="2400" dirty="0" smtClean="0">
                <a:solidFill>
                  <a:schemeClr val="bg2">
                    <a:lumMod val="75000"/>
                  </a:schemeClr>
                </a:solidFill>
              </a:rPr>
              <a:t>Dim the lights, dress in black, and enjoy the poetry slam – don’t forget to “snap clap”</a:t>
            </a:r>
          </a:p>
        </p:txBody>
      </p:sp>
      <p:pic>
        <p:nvPicPr>
          <p:cNvPr id="24580" name="Picture 6" descr="Image result for kid reciting poetry in ca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2" y="2667000"/>
            <a:ext cx="5073650" cy="338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53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98812" y="533400"/>
            <a:ext cx="8957945" cy="129302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 NEED A VOLUNTEER!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8812" y="2667000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Cockroach Sandwich for my lunch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Hate the taste but love the crunch.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7535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4212" y="3962400"/>
            <a:ext cx="2836862" cy="22320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</a:rPr>
              <a:t>You can sing about anything!</a:t>
            </a:r>
          </a:p>
          <a:p>
            <a:pPr eaLnBrk="1" fontAlgn="auto" hangingPunct="1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hlinkClick r:id="rId2"/>
              </a:rPr>
              <a:t>Take our Test</a:t>
            </a:r>
            <a:endParaRPr lang="en-US" alt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Snowball Fight</a:t>
            </a:r>
            <a:endParaRPr lang="en-US" altLang="en-US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5604" name="Picture 2" descr="Image result for karaoke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783" l="4875" r="97250">
                        <a14:foregroundMark x1="17750" y1="30650" x2="17750" y2="30650"/>
                        <a14:foregroundMark x1="20125" y1="29567" x2="20125" y2="29567"/>
                        <a14:foregroundMark x1="21750" y1="30495" x2="21750" y2="30495"/>
                        <a14:foregroundMark x1="11000" y1="38390" x2="11000" y2="38390"/>
                        <a14:foregroundMark x1="15625" y1="41486" x2="15625" y2="41486"/>
                        <a14:foregroundMark x1="15625" y1="37152" x2="15625" y2="37152"/>
                        <a14:foregroundMark x1="85625" y1="33437" x2="85625" y2="33437"/>
                        <a14:foregroundMark x1="92375" y1="35759" x2="92375" y2="35759"/>
                        <a14:foregroundMark x1="16125" y1="28483" x2="16125" y2="28483"/>
                        <a14:backgroundMark x1="17125" y1="40867" x2="17125" y2="40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066471"/>
            <a:ext cx="5881688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709" y="45809"/>
            <a:ext cx="11793615" cy="3019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2" y="1555392"/>
            <a:ext cx="2551112" cy="3400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21074" y="0"/>
            <a:ext cx="8212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hlinkClick r:id="rId8"/>
              </a:rPr>
              <a:t>Primary</a:t>
            </a:r>
            <a:r>
              <a:rPr lang="en-US" sz="4400" dirty="0"/>
              <a:t> </a:t>
            </a:r>
            <a:r>
              <a:rPr lang="en-US" sz="4400" dirty="0" smtClean="0"/>
              <a:t>  </a:t>
            </a:r>
            <a:r>
              <a:rPr lang="en-US" sz="4400" dirty="0" smtClean="0">
                <a:hlinkClick r:id="rId9"/>
              </a:rPr>
              <a:t>Advanced 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462609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27012" y="381000"/>
            <a:ext cx="1295400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 smtClean="0">
                <a:solidFill>
                  <a:schemeClr val="bg2">
                    <a:lumMod val="50000"/>
                  </a:schemeClr>
                </a:solidFill>
              </a:rPr>
              <a:t>TIER II</a:t>
            </a:r>
            <a:endParaRPr lang="en-US" alt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2" y="890587"/>
            <a:ext cx="7620000" cy="507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28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vexecutive.com/website/wp-content/uploads/2012/06/human-componen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86" y="2297907"/>
            <a:ext cx="28575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8412" y="4445560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National Institute of Child Health and Development, 2000; </a:t>
            </a:r>
            <a:r>
              <a:rPr lang="en-US" sz="1350" dirty="0" err="1">
                <a:solidFill>
                  <a:schemeClr val="bg1"/>
                </a:solidFill>
              </a:rPr>
              <a:t>Snowling</a:t>
            </a:r>
            <a:r>
              <a:rPr lang="en-US" sz="1350" dirty="0">
                <a:solidFill>
                  <a:schemeClr val="bg1"/>
                </a:solidFill>
              </a:rPr>
              <a:t> &amp; Hume, 2005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5812" y="1445013"/>
            <a:ext cx="855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Word Recognition Automaticity, Accuracy, and Prosody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812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PAIRED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0412" y="5029200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hlinkClick r:id="rId2"/>
              </a:rPr>
              <a:t>VIDEO</a:t>
            </a:r>
            <a:endParaRPr lang="en-US" sz="3600" dirty="0"/>
          </a:p>
        </p:txBody>
      </p:sp>
      <p:pic>
        <p:nvPicPr>
          <p:cNvPr id="38914" name="Picture 2" descr="Image result for paired re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2" y="379631"/>
            <a:ext cx="5029200" cy="37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428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812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CHORAL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4818" name="Picture 2" descr="Image result for reading toge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2" y="1619483"/>
            <a:ext cx="57150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i do you do we 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619483"/>
            <a:ext cx="5285967" cy="350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003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812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CHORAL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4820" name="Picture 4" descr="Image result for i do you do we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619483"/>
            <a:ext cx="5285967" cy="350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4412" y="1219200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Cinnamon, Aluminum, Linoleum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4412" y="533400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Let’s Try!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4412" y="1770995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Cinnamon, Aluminum, Linoleum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4412" y="2334607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Cinnamon, Aluminum, Linoleum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413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812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ECHO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Image result for e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85" y="685800"/>
            <a:ext cx="619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882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812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bg1"/>
                </a:solidFill>
              </a:rPr>
              <a:t>ECHO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4412" y="1219200"/>
            <a:ext cx="3688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Let’s eat, Grandma.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4412" y="533400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Let’s Try!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4412" y="1770995"/>
            <a:ext cx="358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Let’s eat Grandma!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98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2" y="1295400"/>
            <a:ext cx="72009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027612" y="472440"/>
            <a:ext cx="2590800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 smtClean="0">
                <a:solidFill>
                  <a:schemeClr val="bg2">
                    <a:lumMod val="50000"/>
                  </a:schemeClr>
                </a:solidFill>
              </a:rPr>
              <a:t>Questions?</a:t>
            </a:r>
            <a:endParaRPr lang="en-US" alt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32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6564" r="8526" b="19136"/>
          <a:stretch/>
        </p:blipFill>
        <p:spPr>
          <a:xfrm>
            <a:off x="8761412" y="0"/>
            <a:ext cx="3490119" cy="193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456" y="4114800"/>
            <a:ext cx="2731008" cy="2048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9057" y="326539"/>
            <a:ext cx="6042025" cy="6429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</a:rPr>
              <a:t>Thank you</a:t>
            </a:r>
            <a:endParaRPr lang="en-US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0"/>
            <a:ext cx="6402387" cy="37246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chase@thebestclass.org  </a:t>
            </a:r>
            <a:r>
              <a:rPr lang="en-US" dirty="0" smtClean="0">
                <a:hlinkClick r:id="rId7"/>
              </a:rPr>
              <a:t>www.thebestclass.org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18" y="3853623"/>
            <a:ext cx="2529325" cy="1896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188" y="1517231"/>
            <a:ext cx="2996702" cy="1997801"/>
          </a:xfrm>
          <a:prstGeom prst="rect">
            <a:avLst/>
          </a:prstGeom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93" y="940856"/>
            <a:ext cx="7760208" cy="5148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rosby, Stills, Na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55812" y="3480010"/>
            <a:ext cx="487362" cy="487363"/>
          </a:xfrm>
          <a:prstGeom prst="rect">
            <a:avLst/>
          </a:prstGeom>
        </p:spPr>
      </p:pic>
      <p:pic>
        <p:nvPicPr>
          <p:cNvPr id="10" name="Picture 5" descr="Image resul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82" y="1582791"/>
            <a:ext cx="1688593" cy="2532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43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mtClean="0"/>
              <a:t>History of Reading Fluency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094413" y="533400"/>
            <a:ext cx="10817582" cy="40241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Hyatt, 1943</a:t>
            </a: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Goodman, </a:t>
            </a:r>
            <a:r>
              <a:rPr lang="en-US" altLang="en-US" sz="2400" dirty="0" smtClean="0">
                <a:solidFill>
                  <a:schemeClr val="bg1"/>
                </a:solidFill>
              </a:rPr>
              <a:t>1964</a:t>
            </a:r>
          </a:p>
          <a:p>
            <a:pPr eaLnBrk="1" hangingPunct="1"/>
            <a:r>
              <a:rPr lang="en-US" altLang="en-US" sz="2400" dirty="0" smtClean="0">
                <a:solidFill>
                  <a:schemeClr val="bg1"/>
                </a:solidFill>
              </a:rPr>
              <a:t>Farrell, 1966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2400" dirty="0" err="1">
                <a:solidFill>
                  <a:schemeClr val="bg1"/>
                </a:solidFill>
              </a:rPr>
              <a:t>LaBerge</a:t>
            </a:r>
            <a:r>
              <a:rPr lang="en-US" altLang="en-US" sz="2400" dirty="0">
                <a:solidFill>
                  <a:schemeClr val="bg1"/>
                </a:solidFill>
              </a:rPr>
              <a:t> &amp; </a:t>
            </a:r>
            <a:r>
              <a:rPr lang="en-US" altLang="en-US" sz="2400" dirty="0" err="1">
                <a:solidFill>
                  <a:schemeClr val="bg1"/>
                </a:solidFill>
              </a:rPr>
              <a:t>Samuals</a:t>
            </a:r>
            <a:r>
              <a:rPr lang="en-US" altLang="en-US" sz="2400" dirty="0">
                <a:solidFill>
                  <a:schemeClr val="bg1"/>
                </a:solidFill>
              </a:rPr>
              <a:t>, 1974</a:t>
            </a:r>
          </a:p>
          <a:p>
            <a:pPr eaLnBrk="1" hangingPunct="1"/>
            <a:r>
              <a:rPr lang="en-US" altLang="en-US" sz="2400" dirty="0" err="1">
                <a:solidFill>
                  <a:schemeClr val="bg1"/>
                </a:solidFill>
              </a:rPr>
              <a:t>Allington</a:t>
            </a:r>
            <a:r>
              <a:rPr lang="en-US" altLang="en-US" sz="2400" dirty="0">
                <a:solidFill>
                  <a:schemeClr val="bg1"/>
                </a:solidFill>
              </a:rPr>
              <a:t>, 1983</a:t>
            </a:r>
          </a:p>
          <a:p>
            <a:pPr eaLnBrk="1" hangingPunct="1"/>
            <a:r>
              <a:rPr lang="en-US" altLang="en-US" sz="2400" dirty="0" err="1">
                <a:solidFill>
                  <a:schemeClr val="bg1"/>
                </a:solidFill>
              </a:rPr>
              <a:t>Dowhower</a:t>
            </a:r>
            <a:r>
              <a:rPr lang="en-US" altLang="en-US" sz="2400" dirty="0">
                <a:solidFill>
                  <a:schemeClr val="bg1"/>
                </a:solidFill>
              </a:rPr>
              <a:t>, 1991</a:t>
            </a: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National Reading Panel, 2000</a:t>
            </a:r>
          </a:p>
          <a:p>
            <a:pPr eaLnBrk="1" hangingPunct="1"/>
            <a:r>
              <a:rPr lang="en-US" altLang="en-US" sz="2400" dirty="0">
                <a:solidFill>
                  <a:schemeClr val="bg1"/>
                </a:solidFill>
              </a:rPr>
              <a:t>Valencia &amp; </a:t>
            </a:r>
            <a:r>
              <a:rPr lang="en-US" altLang="en-US" sz="2400" dirty="0" err="1">
                <a:solidFill>
                  <a:schemeClr val="bg1"/>
                </a:solidFill>
              </a:rPr>
              <a:t>Buly</a:t>
            </a:r>
            <a:r>
              <a:rPr lang="en-US" altLang="en-US" sz="2400" dirty="0">
                <a:solidFill>
                  <a:schemeClr val="bg1"/>
                </a:solidFill>
              </a:rPr>
              <a:t>, 2004</a:t>
            </a:r>
          </a:p>
          <a:p>
            <a:pPr eaLnBrk="1" hangingPunct="1"/>
            <a:r>
              <a:rPr lang="en-US" altLang="en-US" sz="2400" dirty="0" err="1">
                <a:solidFill>
                  <a:schemeClr val="bg1"/>
                </a:solidFill>
              </a:rPr>
              <a:t>Snowling</a:t>
            </a:r>
            <a:r>
              <a:rPr lang="en-US" altLang="en-US" sz="2400" dirty="0">
                <a:solidFill>
                  <a:schemeClr val="bg1"/>
                </a:solidFill>
              </a:rPr>
              <a:t> &amp; </a:t>
            </a:r>
            <a:r>
              <a:rPr lang="en-US" altLang="en-US" sz="2400" dirty="0" err="1">
                <a:solidFill>
                  <a:schemeClr val="bg1"/>
                </a:solidFill>
              </a:rPr>
              <a:t>Hulme</a:t>
            </a:r>
            <a:r>
              <a:rPr lang="en-US" altLang="en-US" sz="2400" dirty="0">
                <a:solidFill>
                  <a:schemeClr val="bg1"/>
                </a:solidFill>
              </a:rPr>
              <a:t>, 2005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381000"/>
            <a:ext cx="3849340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7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-77788" y="533400"/>
            <a:ext cx="3198812" cy="7397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chemeClr val="bg1"/>
                </a:solidFill>
              </a:rPr>
              <a:t>Components of Reading Fluency</a:t>
            </a:r>
          </a:p>
        </p:txBody>
      </p:sp>
      <p:pic>
        <p:nvPicPr>
          <p:cNvPr id="7171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5412" y="0"/>
            <a:ext cx="7848600" cy="6841330"/>
          </a:xfrm>
        </p:spPr>
      </p:pic>
      <p:sp>
        <p:nvSpPr>
          <p:cNvPr id="7172" name="Text Placeholder 7"/>
          <p:cNvSpPr>
            <a:spLocks noGrp="1"/>
          </p:cNvSpPr>
          <p:nvPr>
            <p:ph type="body" sz="half" idx="2"/>
          </p:nvPr>
        </p:nvSpPr>
        <p:spPr>
          <a:xfrm>
            <a:off x="7716838" y="2349500"/>
            <a:ext cx="2949575" cy="3811588"/>
          </a:xfrm>
        </p:spPr>
        <p:txBody>
          <a:bodyPr/>
          <a:lstStyle/>
          <a:p>
            <a:pPr eaLnBrk="1" hangingPunct="1"/>
            <a:r>
              <a:rPr lang="en-US" altLang="en-US" sz="2400"/>
              <a:t>Accurate Word Recognition Automaticity </a:t>
            </a:r>
          </a:p>
        </p:txBody>
      </p:sp>
    </p:spTree>
    <p:extLst>
      <p:ext uri="{BB962C8B-B14F-4D97-AF65-F5344CB8AC3E}">
        <p14:creationId xmlns:p14="http://schemas.microsoft.com/office/powerpoint/2010/main" val="26087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mtClean="0"/>
              <a:t>Repeated Reading </a:t>
            </a:r>
            <a:br>
              <a:rPr lang="en-US" altLang="en-US" smtClean="0"/>
            </a:br>
            <a:r>
              <a:rPr lang="en-US" altLang="en-US" smtClean="0"/>
              <a:t>(Samuels, 1979)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19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3" b="6213"/>
          <a:stretch>
            <a:fillRect/>
          </a:stretch>
        </p:blipFill>
        <p:spPr bwMode="auto">
          <a:xfrm>
            <a:off x="951618" y="381000"/>
            <a:ext cx="10285590" cy="571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808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0" y="776523"/>
            <a:ext cx="3193869" cy="4889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Components of Reading Fluency</a:t>
            </a:r>
          </a:p>
        </p:txBody>
      </p:sp>
      <p:sp>
        <p:nvSpPr>
          <p:cNvPr id="9219" name="Text Placeholder 7"/>
          <p:cNvSpPr>
            <a:spLocks noGrp="1"/>
          </p:cNvSpPr>
          <p:nvPr>
            <p:ph type="body" sz="half" idx="2"/>
          </p:nvPr>
        </p:nvSpPr>
        <p:spPr>
          <a:xfrm>
            <a:off x="2082800" y="1412876"/>
            <a:ext cx="3008312" cy="4691063"/>
          </a:xfrm>
        </p:spPr>
        <p:txBody>
          <a:bodyPr/>
          <a:lstStyle/>
          <a:p>
            <a:pPr eaLnBrk="1" hangingPunct="1"/>
            <a:r>
              <a:rPr lang="en-US" altLang="en-US" sz="2400"/>
              <a:t>Prosody</a:t>
            </a:r>
          </a:p>
        </p:txBody>
      </p:sp>
      <p:sp>
        <p:nvSpPr>
          <p:cNvPr id="922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9221" name="Picture 2" descr="Image result for multidimensional fluency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21" y="1265473"/>
            <a:ext cx="10430058" cy="56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5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ie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2" y="1981200"/>
            <a:ext cx="7620000" cy="217170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87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8147" y="365515"/>
            <a:ext cx="9141619" cy="2306037"/>
          </a:xfrm>
        </p:spPr>
        <p:txBody>
          <a:bodyPr/>
          <a:lstStyle/>
          <a:p>
            <a:r>
              <a:rPr lang="en-US" dirty="0" smtClean="0"/>
              <a:t>Listen child…</a:t>
            </a:r>
            <a:br>
              <a:rPr lang="en-US" dirty="0" smtClean="0"/>
            </a:br>
            <a:r>
              <a:rPr lang="en-US" dirty="0" smtClean="0"/>
              <a:t>…and you shall read.</a:t>
            </a:r>
            <a:endParaRPr lang="en-US" dirty="0"/>
          </a:p>
        </p:txBody>
      </p:sp>
      <p:pic>
        <p:nvPicPr>
          <p:cNvPr id="1030" name="Picture 6" descr="Image may contain: one or more people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1600200"/>
            <a:ext cx="4902827" cy="3677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2 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152400"/>
            <a:ext cx="3335728" cy="593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5865812" cy="3240088"/>
          </a:xfrm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en-US" altLang="en-US" sz="2800" dirty="0">
                <a:solidFill>
                  <a:schemeClr val="bg2">
                    <a:lumMod val="75000"/>
                  </a:schemeClr>
                </a:solidFill>
              </a:rPr>
              <a:t>Monday: Select scripts and read for meaning</a:t>
            </a:r>
          </a:p>
          <a:p>
            <a:pPr eaLnBrk="1" fontAlgn="auto" hangingPunct="1">
              <a:defRPr/>
            </a:pPr>
            <a:r>
              <a:rPr lang="en-US" altLang="en-US" sz="2800" dirty="0">
                <a:solidFill>
                  <a:schemeClr val="bg2">
                    <a:lumMod val="75000"/>
                  </a:schemeClr>
                </a:solidFill>
              </a:rPr>
              <a:t>Tuesday: Choose parts and focus on automaticity</a:t>
            </a:r>
          </a:p>
          <a:p>
            <a:pPr eaLnBrk="1" fontAlgn="auto" hangingPunct="1">
              <a:defRPr/>
            </a:pPr>
            <a:r>
              <a:rPr lang="en-US" altLang="en-US" sz="2800" dirty="0">
                <a:solidFill>
                  <a:schemeClr val="bg2">
                    <a:lumMod val="75000"/>
                  </a:schemeClr>
                </a:solidFill>
              </a:rPr>
              <a:t>Wednesday: Focus on Prosody</a:t>
            </a:r>
          </a:p>
          <a:p>
            <a:pPr eaLnBrk="1" fontAlgn="auto" hangingPunct="1">
              <a:defRPr/>
            </a:pPr>
            <a:r>
              <a:rPr lang="en-US" altLang="en-US" sz="2800" dirty="0">
                <a:solidFill>
                  <a:schemeClr val="bg2">
                    <a:lumMod val="75000"/>
                  </a:schemeClr>
                </a:solidFill>
              </a:rPr>
              <a:t>Thursday: Practice Performance</a:t>
            </a:r>
          </a:p>
          <a:p>
            <a:pPr eaLnBrk="1" fontAlgn="auto" hangingPunct="1">
              <a:defRPr/>
            </a:pPr>
            <a:r>
              <a:rPr lang="en-US" altLang="en-US" sz="2800" dirty="0">
                <a:solidFill>
                  <a:schemeClr val="bg2">
                    <a:lumMod val="75000"/>
                  </a:schemeClr>
                </a:solidFill>
              </a:rPr>
              <a:t>Friday: Performance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012" y="457200"/>
            <a:ext cx="1965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hlinkClick r:id="rId2"/>
              </a:rPr>
              <a:t>Video</a:t>
            </a:r>
            <a:endParaRPr lang="en-US" sz="4800" dirty="0"/>
          </a:p>
        </p:txBody>
      </p:sp>
      <p:pic>
        <p:nvPicPr>
          <p:cNvPr id="3074" name="Picture 2" descr="Image result for readers the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1462881"/>
            <a:ext cx="5905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65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1280</TotalTime>
  <Words>401</Words>
  <Application>Microsoft Office PowerPoint</Application>
  <PresentationFormat>Custom</PresentationFormat>
  <Paragraphs>86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Century Gothic</vt:lpstr>
      <vt:lpstr>Euphemia</vt:lpstr>
      <vt:lpstr>Wingdings</vt:lpstr>
      <vt:lpstr>Wingdings 3</vt:lpstr>
      <vt:lpstr>Vapor Trail</vt:lpstr>
      <vt:lpstr>Slice</vt:lpstr>
      <vt:lpstr>TIERED FLUENCY INSTRUCTION</vt:lpstr>
      <vt:lpstr>PowerPoint Presentation</vt:lpstr>
      <vt:lpstr>History of Reading Fluency</vt:lpstr>
      <vt:lpstr>Components of Reading Fluency</vt:lpstr>
      <vt:lpstr>Repeated Reading  (Samuels, 1979)</vt:lpstr>
      <vt:lpstr>Components of Reading Fluency</vt:lpstr>
      <vt:lpstr>PowerPoint Presentation</vt:lpstr>
      <vt:lpstr>Listen child… …and you shall read.</vt:lpstr>
      <vt:lpstr>PowerPoint Presentation</vt:lpstr>
      <vt:lpstr>The Performance</vt:lpstr>
      <vt:lpstr>There Was An Old Woman – 4 Parts</vt:lpstr>
      <vt:lpstr>I Gotta Go!</vt:lpstr>
      <vt:lpstr>PowerPoint Presentation</vt:lpstr>
      <vt:lpstr>PowerPoint Presentation</vt:lpstr>
      <vt:lpstr>Jack was Nimble – 3 Parts</vt:lpstr>
      <vt:lpstr>PowerPoint Presentation</vt:lpstr>
      <vt:lpstr>I NEED A VOLUNTEER!</vt:lpstr>
      <vt:lpstr>PowerPoint Presentation</vt:lpstr>
      <vt:lpstr>PowerPoint Presentation</vt:lpstr>
      <vt:lpstr>PAIRED READING</vt:lpstr>
      <vt:lpstr>CHORAL READING</vt:lpstr>
      <vt:lpstr>CHORAL READING</vt:lpstr>
      <vt:lpstr>ECHO READING</vt:lpstr>
      <vt:lpstr>ECHO READING</vt:lpstr>
      <vt:lpstr>PowerPoint Presentation</vt:lpstr>
      <vt:lpstr>Thank you</vt:lpstr>
    </vt:vector>
  </TitlesOfParts>
  <Company>SHSU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TIERED FLUENCY INSTRUCTION</dc:title>
  <dc:creator>SHSU</dc:creator>
  <cp:lastModifiedBy>SHSU</cp:lastModifiedBy>
  <cp:revision>55</cp:revision>
  <dcterms:created xsi:type="dcterms:W3CDTF">2017-08-14T14:03:45Z</dcterms:created>
  <dcterms:modified xsi:type="dcterms:W3CDTF">2019-02-06T18:11:36Z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