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87" r:id="rId5"/>
  </p:sldMasterIdLst>
  <p:notesMasterIdLst>
    <p:notesMasterId r:id="rId60"/>
  </p:notesMasterIdLst>
  <p:handoutMasterIdLst>
    <p:handoutMasterId r:id="rId61"/>
  </p:handoutMasterIdLst>
  <p:sldIdLst>
    <p:sldId id="257" r:id="rId6"/>
    <p:sldId id="373" r:id="rId7"/>
    <p:sldId id="357" r:id="rId8"/>
    <p:sldId id="358" r:id="rId9"/>
    <p:sldId id="359" r:id="rId10"/>
    <p:sldId id="360" r:id="rId11"/>
    <p:sldId id="403" r:id="rId12"/>
    <p:sldId id="361" r:id="rId13"/>
    <p:sldId id="362" r:id="rId14"/>
    <p:sldId id="363" r:id="rId15"/>
    <p:sldId id="372" r:id="rId16"/>
    <p:sldId id="364" r:id="rId17"/>
    <p:sldId id="365" r:id="rId18"/>
    <p:sldId id="366" r:id="rId19"/>
    <p:sldId id="368" r:id="rId20"/>
    <p:sldId id="367" r:id="rId21"/>
    <p:sldId id="374" r:id="rId22"/>
    <p:sldId id="369" r:id="rId23"/>
    <p:sldId id="375" r:id="rId24"/>
    <p:sldId id="275" r:id="rId25"/>
    <p:sldId id="337" r:id="rId26"/>
    <p:sldId id="338" r:id="rId27"/>
    <p:sldId id="341" r:id="rId28"/>
    <p:sldId id="343" r:id="rId29"/>
    <p:sldId id="344" r:id="rId30"/>
    <p:sldId id="345" r:id="rId31"/>
    <p:sldId id="346" r:id="rId32"/>
    <p:sldId id="376" r:id="rId33"/>
    <p:sldId id="378" r:id="rId34"/>
    <p:sldId id="379" r:id="rId35"/>
    <p:sldId id="380" r:id="rId36"/>
    <p:sldId id="381" r:id="rId37"/>
    <p:sldId id="377" r:id="rId38"/>
    <p:sldId id="370" r:id="rId39"/>
    <p:sldId id="382" r:id="rId40"/>
    <p:sldId id="384" r:id="rId41"/>
    <p:sldId id="386" r:id="rId42"/>
    <p:sldId id="385"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280" r:id="rId58"/>
    <p:sldId id="26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9822" autoAdjust="0"/>
  </p:normalViewPr>
  <p:slideViewPr>
    <p:cSldViewPr snapToGrid="0">
      <p:cViewPr varScale="1">
        <p:scale>
          <a:sx n="88" d="100"/>
          <a:sy n="88" d="100"/>
        </p:scale>
        <p:origin x="658" y="67"/>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2977E0-9FBC-4710-BD06-5062CC7AD548}" type="datetimeFigureOut">
              <a:rPr lang="en-US" smtClean="0"/>
              <a:t>7/14/2019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64152A-E40A-4142-9FF0-AAA9783C9B6F}" type="slidenum">
              <a:rPr lang="en-US" smtClean="0"/>
              <a:t>‹#›</a:t>
            </a:fld>
            <a:endParaRPr lang="en-US"/>
          </a:p>
        </p:txBody>
      </p:sp>
    </p:spTree>
    <p:extLst>
      <p:ext uri="{BB962C8B-B14F-4D97-AF65-F5344CB8AC3E}">
        <p14:creationId xmlns:p14="http://schemas.microsoft.com/office/powerpoint/2010/main" val="1738259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7484B-019A-439B-974D-6E02073C23FC}" type="datetimeFigureOut">
              <a:rPr lang="en-US" smtClean="0"/>
              <a:t>7/14/2019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DB201-0E00-4A4B-B715-5FDBF53FFC4E}" type="slidenum">
              <a:rPr lang="en-US" smtClean="0"/>
              <a:t>‹#›</a:t>
            </a:fld>
            <a:endParaRPr lang="en-US"/>
          </a:p>
        </p:txBody>
      </p:sp>
    </p:spTree>
    <p:extLst>
      <p:ext uri="{BB962C8B-B14F-4D97-AF65-F5344CB8AC3E}">
        <p14:creationId xmlns:p14="http://schemas.microsoft.com/office/powerpoint/2010/main" val="3118158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DDB201-0E00-4A4B-B715-5FDBF53FFC4E}" type="slidenum">
              <a:rPr lang="en-US" smtClean="0"/>
              <a:t>1</a:t>
            </a:fld>
            <a:endParaRPr lang="en-US"/>
          </a:p>
        </p:txBody>
      </p:sp>
    </p:spTree>
    <p:extLst>
      <p:ext uri="{BB962C8B-B14F-4D97-AF65-F5344CB8AC3E}">
        <p14:creationId xmlns:p14="http://schemas.microsoft.com/office/powerpoint/2010/main" val="313578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06637"/>
          </a:xfrm>
        </p:spPr>
        <p:txBody>
          <a:bodyPr anchor="b"/>
          <a:lstStyle>
            <a:lvl1pPr algn="l">
              <a:defRPr sz="6000">
                <a:solidFill>
                  <a:schemeClr val="accent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9CEF9A-E7B3-4517-8038-65BEB7915A49}"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7924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9CEF9A-E7B3-4517-8038-65BEB7915A49}"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275583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22363"/>
            <a:ext cx="9144000" cy="2306638"/>
          </a:xfrm>
        </p:spPr>
        <p:txBody>
          <a:bodyPr anchor="b">
            <a:normAutofit/>
          </a:bodyPr>
          <a:lstStyle>
            <a:lvl1pPr>
              <a:defRPr sz="5400">
                <a:solidFill>
                  <a:schemeClr val="accent2"/>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24000" y="3602037"/>
            <a:ext cx="9144000" cy="165576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9CEF9A-E7B3-4517-8038-65BEB7915A49}"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294245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9CEF9A-E7B3-4517-8038-65BEB7915A49}"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210179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9CEF9A-E7B3-4517-8038-65BEB7915A49}" type="datetimeFigureOut">
              <a:rPr lang="en-US" smtClean="0"/>
              <a:t>7/14/2019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100661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9CEF9A-E7B3-4517-8038-65BEB7915A49}" type="datetimeFigureOut">
              <a:rPr lang="en-US" smtClean="0"/>
              <a:t>7/14/2019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51640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t>7/14/2019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39566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42900"/>
            <a:ext cx="3932237" cy="215876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342900"/>
            <a:ext cx="6172200" cy="5829299"/>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668559"/>
            <a:ext cx="3932237" cy="3503641"/>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363926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9CEF9A-E7B3-4517-8038-65BEB7915A49}"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4381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16528" y="365125"/>
            <a:ext cx="2037272"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199" y="365125"/>
            <a:ext cx="8133273"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9CEF9A-E7B3-4517-8038-65BEB7915A49}"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255829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0"/>
          </a:xfrm>
        </p:spPr>
        <p:txBody>
          <a:bodyPr anchor="b"/>
          <a:lstStyle>
            <a:lvl1pPr algn="ctr">
              <a:defRPr sz="4499"/>
            </a:lvl1pPr>
          </a:lstStyle>
          <a:p>
            <a:r>
              <a:rPr lang="en-US" smtClean="0"/>
              <a:t>Click to edit Master title style</a:t>
            </a:r>
            <a:endParaRPr lang="en-US"/>
          </a:p>
        </p:txBody>
      </p:sp>
      <p:sp>
        <p:nvSpPr>
          <p:cNvPr id="3" name="Subtitle 2"/>
          <p:cNvSpPr>
            <a:spLocks noGrp="1"/>
          </p:cNvSpPr>
          <p:nvPr>
            <p:ph type="subTitle" idx="1"/>
          </p:nvPr>
        </p:nvSpPr>
        <p:spPr>
          <a:xfrm>
            <a:off x="1524002" y="3602038"/>
            <a:ext cx="9144000" cy="1655762"/>
          </a:xfr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698C49-3398-4529-B56C-68157E8C309F}" type="datetimeFigureOut">
              <a:rPr lang="en-US"/>
              <a:pPr>
                <a:defRPr/>
              </a:pPr>
              <a:t>7/15/2019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A4B9A0-F7C6-4D5E-BD9C-859C5711F659}" type="slidenum">
              <a:rPr lang="en-US"/>
              <a:pPr>
                <a:defRPr/>
              </a:pPr>
              <a:t>‹#›</a:t>
            </a:fld>
            <a:endParaRPr lang="en-US"/>
          </a:p>
        </p:txBody>
      </p:sp>
    </p:spTree>
    <p:extLst>
      <p:ext uri="{BB962C8B-B14F-4D97-AF65-F5344CB8AC3E}">
        <p14:creationId xmlns:p14="http://schemas.microsoft.com/office/powerpoint/2010/main" val="318383964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210354" y="5637364"/>
            <a:ext cx="6524446" cy="534836"/>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subtitle</a:t>
            </a:r>
            <a:endParaRPr lang="en-US"/>
          </a:p>
        </p:txBody>
      </p:sp>
      <p:sp>
        <p:nvSpPr>
          <p:cNvPr id="4" name="Date Placeholder 3"/>
          <p:cNvSpPr>
            <a:spLocks noGrp="1"/>
          </p:cNvSpPr>
          <p:nvPr>
            <p:ph type="dt" sz="half" idx="10"/>
          </p:nvPr>
        </p:nvSpPr>
        <p:spPr/>
        <p:txBody>
          <a:bodyPr/>
          <a:lstStyle/>
          <a:p>
            <a:fld id="{B39CEF9A-E7B3-4517-8038-65BEB7915A49}"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
        <p:nvSpPr>
          <p:cNvPr id="8" name="Picture Placeholder 7"/>
          <p:cNvSpPr>
            <a:spLocks noGrp="1"/>
          </p:cNvSpPr>
          <p:nvPr>
            <p:ph type="pic" sz="quarter" idx="13"/>
          </p:nvPr>
        </p:nvSpPr>
        <p:spPr>
          <a:xfrm>
            <a:off x="5151120" y="342900"/>
            <a:ext cx="6583680" cy="384048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9" name="Picture Placeholder 7"/>
          <p:cNvSpPr>
            <a:spLocks noGrp="1"/>
          </p:cNvSpPr>
          <p:nvPr>
            <p:ph type="pic" sz="quarter" idx="14"/>
          </p:nvPr>
        </p:nvSpPr>
        <p:spPr>
          <a:xfrm rot="21360920">
            <a:off x="630474" y="924313"/>
            <a:ext cx="3840480" cy="512064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2" name="Title 1"/>
          <p:cNvSpPr>
            <a:spLocks noGrp="1"/>
          </p:cNvSpPr>
          <p:nvPr>
            <p:ph type="ctrTitle"/>
          </p:nvPr>
        </p:nvSpPr>
        <p:spPr>
          <a:xfrm>
            <a:off x="5210354" y="4200633"/>
            <a:ext cx="6524446" cy="1370190"/>
          </a:xfrm>
        </p:spPr>
        <p:txBody>
          <a:bodyPr anchor="b">
            <a:normAutofit/>
          </a:bodyPr>
          <a:lstStyle>
            <a:lvl1pPr algn="l">
              <a:defRPr sz="4400">
                <a:solidFill>
                  <a:schemeClr val="accent1"/>
                </a:solidFill>
              </a:defRPr>
            </a:lvl1pPr>
          </a:lstStyle>
          <a:p>
            <a:r>
              <a:rPr lang="en-US" smtClean="0"/>
              <a:t>Click to edit Master title style</a:t>
            </a:r>
            <a:endParaRPr lang="en-US"/>
          </a:p>
        </p:txBody>
      </p:sp>
    </p:spTree>
    <p:extLst>
      <p:ext uri="{BB962C8B-B14F-4D97-AF65-F5344CB8AC3E}">
        <p14:creationId xmlns:p14="http://schemas.microsoft.com/office/powerpoint/2010/main" val="29519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9ECF96-EB26-43FB-AF05-8935C6D42B2E}" type="datetimeFigureOut">
              <a:rPr lang="en-US"/>
              <a:pPr>
                <a:defRPr/>
              </a:pPr>
              <a:t>7/15/2019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8F763-D166-45F4-93C4-C22DE7CF90AE}" type="slidenum">
              <a:rPr lang="en-US"/>
              <a:pPr>
                <a:defRPr/>
              </a:pPr>
              <a:t>‹#›</a:t>
            </a:fld>
            <a:endParaRPr lang="en-US"/>
          </a:p>
        </p:txBody>
      </p:sp>
    </p:spTree>
    <p:extLst>
      <p:ext uri="{BB962C8B-B14F-4D97-AF65-F5344CB8AC3E}">
        <p14:creationId xmlns:p14="http://schemas.microsoft.com/office/powerpoint/2010/main" val="28846041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4499"/>
            </a:lvl1pPr>
          </a:lstStyle>
          <a:p>
            <a:r>
              <a:rPr lang="en-US" smtClean="0"/>
              <a:t>Click to edit Master title style</a:t>
            </a:r>
            <a:endParaRPr lang="en-US"/>
          </a:p>
        </p:txBody>
      </p:sp>
      <p:sp>
        <p:nvSpPr>
          <p:cNvPr id="3" name="Text Placeholder 2"/>
          <p:cNvSpPr>
            <a:spLocks noGrp="1"/>
          </p:cNvSpPr>
          <p:nvPr>
            <p:ph type="body" idx="1"/>
          </p:nvPr>
        </p:nvSpPr>
        <p:spPr>
          <a:xfrm>
            <a:off x="831851" y="4589468"/>
            <a:ext cx="10515600" cy="1500187"/>
          </a:xfr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B00A56BF-915B-4CB3-9232-EEB9669F4918}" type="datetimeFigureOut">
              <a:rPr lang="en-US"/>
              <a:pPr>
                <a:defRPr/>
              </a:pPr>
              <a:t>7/15/2019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63BDCE-ABB4-49C3-AFC0-B4DC0F732540}" type="slidenum">
              <a:rPr lang="en-US"/>
              <a:pPr>
                <a:defRPr/>
              </a:pPr>
              <a:t>‹#›</a:t>
            </a:fld>
            <a:endParaRPr lang="en-US"/>
          </a:p>
        </p:txBody>
      </p:sp>
    </p:spTree>
    <p:extLst>
      <p:ext uri="{BB962C8B-B14F-4D97-AF65-F5344CB8AC3E}">
        <p14:creationId xmlns:p14="http://schemas.microsoft.com/office/powerpoint/2010/main" val="124471766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2"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32CE06-3B3E-4643-899A-F0BE0EA950CC}" type="datetimeFigureOut">
              <a:rPr lang="en-US"/>
              <a:pPr>
                <a:defRPr/>
              </a:pPr>
              <a:t>7/15/2019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96F9C4-C7E4-46CE-AC12-2E1EE63F3A3C}" type="slidenum">
              <a:rPr lang="en-US"/>
              <a:pPr>
                <a:defRPr/>
              </a:pPr>
              <a:t>‹#›</a:t>
            </a:fld>
            <a:endParaRPr lang="en-US"/>
          </a:p>
        </p:txBody>
      </p:sp>
    </p:spTree>
    <p:extLst>
      <p:ext uri="{BB962C8B-B14F-4D97-AF65-F5344CB8AC3E}">
        <p14:creationId xmlns:p14="http://schemas.microsoft.com/office/powerpoint/2010/main" val="374324532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0" y="1681163"/>
            <a:ext cx="5157786" cy="823912"/>
          </a:xfr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5EBF77-88AE-4051-B927-50F15D6CE66A}" type="datetimeFigureOut">
              <a:rPr lang="en-US"/>
              <a:pPr>
                <a:defRPr/>
              </a:pPr>
              <a:t>7/15/2019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47CD09-D7D2-4D77-8DC7-8A71C9EDCF5A}" type="slidenum">
              <a:rPr lang="en-US"/>
              <a:pPr>
                <a:defRPr/>
              </a:pPr>
              <a:t>‹#›</a:t>
            </a:fld>
            <a:endParaRPr lang="en-US"/>
          </a:p>
        </p:txBody>
      </p:sp>
    </p:spTree>
    <p:extLst>
      <p:ext uri="{BB962C8B-B14F-4D97-AF65-F5344CB8AC3E}">
        <p14:creationId xmlns:p14="http://schemas.microsoft.com/office/powerpoint/2010/main" val="5653151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85E167-8667-4274-9038-256BB91EE713}" type="datetimeFigureOut">
              <a:rPr lang="en-US"/>
              <a:pPr>
                <a:defRPr/>
              </a:pPr>
              <a:t>7/15/2019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3B11B1-76F0-4093-9886-15BCA0F0A772}" type="slidenum">
              <a:rPr lang="en-US"/>
              <a:pPr>
                <a:defRPr/>
              </a:pPr>
              <a:t>‹#›</a:t>
            </a:fld>
            <a:endParaRPr lang="en-US"/>
          </a:p>
        </p:txBody>
      </p:sp>
    </p:spTree>
    <p:extLst>
      <p:ext uri="{BB962C8B-B14F-4D97-AF65-F5344CB8AC3E}">
        <p14:creationId xmlns:p14="http://schemas.microsoft.com/office/powerpoint/2010/main" val="66820097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1CABD5-8DE1-4F6F-9BE5-A7679C41A311}" type="datetimeFigureOut">
              <a:rPr lang="en-US"/>
              <a:pPr>
                <a:defRPr/>
              </a:pPr>
              <a:t>7/15/2019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01164D-E563-4FF8-870F-C2D96F608959}" type="slidenum">
              <a:rPr lang="en-US"/>
              <a:pPr>
                <a:defRPr/>
              </a:pPr>
              <a:t>‹#›</a:t>
            </a:fld>
            <a:endParaRPr lang="en-US"/>
          </a:p>
        </p:txBody>
      </p:sp>
    </p:spTree>
    <p:extLst>
      <p:ext uri="{BB962C8B-B14F-4D97-AF65-F5344CB8AC3E}">
        <p14:creationId xmlns:p14="http://schemas.microsoft.com/office/powerpoint/2010/main" val="178918817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399"/>
            </a:lvl1pPr>
          </a:lstStyle>
          <a:p>
            <a:r>
              <a:rPr lang="en-US" smtClean="0"/>
              <a:t>Click to edit Master title style</a:t>
            </a:r>
            <a:endParaRPr lang="en-US"/>
          </a:p>
        </p:txBody>
      </p:sp>
      <p:sp>
        <p:nvSpPr>
          <p:cNvPr id="3" name="Content Placeholder 2"/>
          <p:cNvSpPr>
            <a:spLocks noGrp="1"/>
          </p:cNvSpPr>
          <p:nvPr>
            <p:ph idx="1"/>
          </p:nvPr>
        </p:nvSpPr>
        <p:spPr>
          <a:xfrm>
            <a:off x="5183188" y="987430"/>
            <a:ext cx="6172200" cy="4873625"/>
          </a:xfr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B98B46A-011A-4910-BBAA-5159E7F8A3EE}" type="datetimeFigureOut">
              <a:rPr lang="en-US"/>
              <a:pPr>
                <a:defRPr/>
              </a:pPr>
              <a:t>7/15/2019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FD36B9-BD63-400F-AAC3-99FA2FAF70F3}" type="slidenum">
              <a:rPr lang="en-US"/>
              <a:pPr>
                <a:defRPr/>
              </a:pPr>
              <a:t>‹#›</a:t>
            </a:fld>
            <a:endParaRPr lang="en-US"/>
          </a:p>
        </p:txBody>
      </p:sp>
    </p:spTree>
    <p:extLst>
      <p:ext uri="{BB962C8B-B14F-4D97-AF65-F5344CB8AC3E}">
        <p14:creationId xmlns:p14="http://schemas.microsoft.com/office/powerpoint/2010/main" val="8536083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399"/>
            </a:lvl1pPr>
          </a:lstStyle>
          <a:p>
            <a:r>
              <a:rPr lang="en-US" smtClean="0"/>
              <a:t>Click to edit Master title style</a:t>
            </a:r>
            <a:endParaRPr lang="en-US"/>
          </a:p>
        </p:txBody>
      </p:sp>
      <p:sp>
        <p:nvSpPr>
          <p:cNvPr id="3" name="Picture Placeholder 2"/>
          <p:cNvSpPr>
            <a:spLocks noGrp="1"/>
          </p:cNvSpPr>
          <p:nvPr>
            <p:ph type="pic" idx="1"/>
          </p:nvPr>
        </p:nvSpPr>
        <p:spPr>
          <a:xfrm>
            <a:off x="5183188" y="987430"/>
            <a:ext cx="6172200" cy="4873625"/>
          </a:xfrm>
        </p:spPr>
        <p:txBody>
          <a:bodyPr rtlCol="0">
            <a:normAutofit/>
          </a:bodyPr>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pPr lvl="0"/>
            <a:endParaRPr lang="en-US"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283D612-C808-46CA-BF18-D4AAB5FAE3F7}" type="datetimeFigureOut">
              <a:rPr lang="en-US"/>
              <a:pPr>
                <a:defRPr/>
              </a:pPr>
              <a:t>7/15/2019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1F609D-E3C5-44A0-B160-B94A27AA2ECF}" type="slidenum">
              <a:rPr lang="en-US"/>
              <a:pPr>
                <a:defRPr/>
              </a:pPr>
              <a:t>‹#›</a:t>
            </a:fld>
            <a:endParaRPr lang="en-US"/>
          </a:p>
        </p:txBody>
      </p:sp>
    </p:spTree>
    <p:extLst>
      <p:ext uri="{BB962C8B-B14F-4D97-AF65-F5344CB8AC3E}">
        <p14:creationId xmlns:p14="http://schemas.microsoft.com/office/powerpoint/2010/main" val="340186342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9B1F9D-98CC-4FF0-A9EF-94E74BE01179}" type="datetimeFigureOut">
              <a:rPr lang="en-US"/>
              <a:pPr>
                <a:defRPr/>
              </a:pPr>
              <a:t>7/15/2019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8EE0FF-4539-44ED-8C9A-315703A0133B}" type="slidenum">
              <a:rPr lang="en-US"/>
              <a:pPr>
                <a:defRPr/>
              </a:pPr>
              <a:t>‹#›</a:t>
            </a:fld>
            <a:endParaRPr lang="en-US"/>
          </a:p>
        </p:txBody>
      </p:sp>
    </p:spTree>
    <p:extLst>
      <p:ext uri="{BB962C8B-B14F-4D97-AF65-F5344CB8AC3E}">
        <p14:creationId xmlns:p14="http://schemas.microsoft.com/office/powerpoint/2010/main" val="122755039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D85891-0B1E-4B3F-8996-406893991EE1}" type="datetimeFigureOut">
              <a:rPr lang="en-US"/>
              <a:pPr>
                <a:defRPr/>
              </a:pPr>
              <a:t>7/15/2019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7D38FC-4BE7-4FC8-8DEA-52989A17885D}" type="slidenum">
              <a:rPr lang="en-US"/>
              <a:pPr>
                <a:defRPr/>
              </a:pPr>
              <a:t>‹#›</a:t>
            </a:fld>
            <a:endParaRPr lang="en-US"/>
          </a:p>
        </p:txBody>
      </p:sp>
    </p:spTree>
    <p:extLst>
      <p:ext uri="{BB962C8B-B14F-4D97-AF65-F5344CB8AC3E}">
        <p14:creationId xmlns:p14="http://schemas.microsoft.com/office/powerpoint/2010/main" val="306055854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orizontal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t>7/14/2019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t>‹#›</a:t>
            </a:fld>
            <a:endParaRPr lang="en-US"/>
          </a:p>
        </p:txBody>
      </p:sp>
      <p:sp>
        <p:nvSpPr>
          <p:cNvPr id="5" name="Rectangle 4"/>
          <p:cNvSpPr/>
          <p:nvPr/>
        </p:nvSpPr>
        <p:spPr bwMode="hidden">
          <a:xfrm>
            <a:off x="990" y="685800"/>
            <a:ext cx="12191010"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172200"/>
            <a:ext cx="12192000"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33400"/>
            <a:ext cx="12192000" cy="152400"/>
          </a:xfrm>
          <a:prstGeom prst="rect">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457200" y="992124"/>
            <a:ext cx="112776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427310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181344" y="2784475"/>
            <a:ext cx="5023104" cy="1554480"/>
          </a:xfrm>
        </p:spPr>
        <p:txBody>
          <a:bodyPr/>
          <a:lstStyle>
            <a:lvl1pPr>
              <a:defRPr sz="1350"/>
            </a:lvl1pPr>
            <a:lvl2pPr>
              <a:defRPr sz="1350"/>
            </a:lvl2pPr>
            <a:lvl3pPr>
              <a:defRPr sz="1350"/>
            </a:lvl3pPr>
            <a:lvl4pPr>
              <a:defRPr sz="1350"/>
            </a:lvl4pPr>
            <a:lvl5pPr>
              <a:defRPr sz="1350"/>
            </a:lvl5pPr>
            <a:lvl6pPr marL="1459268" indent="-170209">
              <a:defRPr sz="1200"/>
            </a:lvl6pPr>
            <a:lvl7pPr marL="1629477" indent="-170209">
              <a:defRPr sz="1200"/>
            </a:lvl7pPr>
            <a:lvl8pPr marL="1798495" indent="-170209">
              <a:defRPr sz="1200"/>
            </a:lvl8pPr>
            <a:lvl9pPr marL="1968703" indent="-170209">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6181344" y="4497070"/>
            <a:ext cx="5023104" cy="1554480"/>
          </a:xfrm>
        </p:spPr>
        <p:txBody>
          <a:bodyPr/>
          <a:lstStyle>
            <a:lvl1pPr>
              <a:defRPr sz="1350"/>
            </a:lvl1pPr>
            <a:lvl2pPr>
              <a:defRPr sz="1350"/>
            </a:lvl2pPr>
            <a:lvl3pPr>
              <a:defRPr sz="1350"/>
            </a:lvl3pPr>
            <a:lvl4pPr>
              <a:defRPr sz="1350"/>
            </a:lvl4pPr>
            <a:lvl5pPr>
              <a:defRPr sz="1350"/>
            </a:lvl5pPr>
            <a:lvl6pPr marL="1459268" indent="-176160" algn="l" defTabSz="685594"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6pPr>
            <a:lvl7pPr marL="1629477" indent="-176160" algn="l" defTabSz="685594"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7pPr>
            <a:lvl8pPr marL="1798495" indent="-176160" algn="l" defTabSz="685594"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8pPr>
            <a:lvl9pPr marL="1968703" indent="-176160" algn="l" defTabSz="685594" rtl="0" eaLnBrk="1" latinLnBrk="0" hangingPunct="1">
              <a:spcBef>
                <a:spcPct val="20000"/>
              </a:spcBef>
              <a:buSzPct val="90000"/>
              <a:buFont typeface="Wingdings" pitchFamily="2" charset="2"/>
              <a:buChar char=""/>
              <a:defRPr lang="en-US" sz="12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986367" y="2784475"/>
            <a:ext cx="5023104" cy="1554480"/>
          </a:xfrm>
        </p:spPr>
        <p:txBody>
          <a:bodyPr/>
          <a:lstStyle>
            <a:lvl1pPr>
              <a:defRPr sz="1350"/>
            </a:lvl1pPr>
            <a:lvl2pPr>
              <a:defRPr sz="1350"/>
            </a:lvl2pPr>
            <a:lvl3pPr>
              <a:defRPr sz="1350"/>
            </a:lvl3pPr>
            <a:lvl4pPr>
              <a:defRPr sz="1350"/>
            </a:lvl4pPr>
            <a:lvl5pPr>
              <a:defRPr sz="1350"/>
            </a:lvl5pPr>
            <a:lvl6pPr marL="1459268" indent="-170209">
              <a:defRPr sz="1200"/>
            </a:lvl6pPr>
            <a:lvl7pPr marL="1629477" indent="-170209">
              <a:defRPr sz="1200"/>
            </a:lvl7pPr>
            <a:lvl8pPr marL="1798495" indent="-170209">
              <a:defRPr sz="1200"/>
            </a:lvl8pPr>
            <a:lvl9pPr marL="1968703" indent="-170209">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986367" y="4497070"/>
            <a:ext cx="5023104" cy="1554480"/>
          </a:xfrm>
        </p:spPr>
        <p:txBody>
          <a:bodyPr/>
          <a:lstStyle>
            <a:lvl1pPr>
              <a:defRPr sz="1350"/>
            </a:lvl1pPr>
            <a:lvl2pPr>
              <a:defRPr sz="1350"/>
            </a:lvl2pPr>
            <a:lvl3pPr>
              <a:defRPr sz="1350"/>
            </a:lvl3pPr>
            <a:lvl4pPr>
              <a:defRPr sz="1350"/>
            </a:lvl4pPr>
            <a:lvl5pPr>
              <a:defRPr sz="1350"/>
            </a:lvl5pPr>
            <a:lvl6pPr marL="1459268" indent="-176160" algn="l" defTabSz="685594"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6pPr>
            <a:lvl7pPr marL="1629477" indent="-176160" algn="l" defTabSz="685594"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7pPr>
            <a:lvl8pPr marL="1798495" indent="-176160" algn="l" defTabSz="685594"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8pPr>
            <a:lvl9pPr marL="1968703" indent="-176160" algn="l" defTabSz="685594" rtl="0" eaLnBrk="1" latinLnBrk="0" hangingPunct="1">
              <a:spcBef>
                <a:spcPct val="20000"/>
              </a:spcBef>
              <a:buSzPct val="90000"/>
              <a:buFont typeface="Wingdings" pitchFamily="2" charset="2"/>
              <a:buChar char=""/>
              <a:defRPr lang="en-US" sz="12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E59D492A-9FB1-4AAB-B31C-30889D11785E}" type="datetimeFigureOut">
              <a:rPr lang="en-US"/>
              <a:pPr>
                <a:defRPr/>
              </a:pPr>
              <a:t>7/15/2019</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2" name="Slide Number Placeholder 5"/>
          <p:cNvSpPr>
            <a:spLocks noGrp="1"/>
          </p:cNvSpPr>
          <p:nvPr>
            <p:ph type="sldNum" sz="quarter" idx="18"/>
          </p:nvPr>
        </p:nvSpPr>
        <p:spPr/>
        <p:txBody>
          <a:bodyPr/>
          <a:lstStyle>
            <a:lvl1pPr>
              <a:defRPr/>
            </a:lvl1pPr>
          </a:lstStyle>
          <a:p>
            <a:pPr>
              <a:defRPr/>
            </a:pPr>
            <a:fld id="{FAEFBE3A-A2E7-4CDA-9EA9-463300F959FE}" type="slidenum">
              <a:rPr lang="en-US"/>
              <a:pPr>
                <a:defRPr/>
              </a:pPr>
              <a:t>‹#›</a:t>
            </a:fld>
            <a:endParaRPr lang="en-US"/>
          </a:p>
        </p:txBody>
      </p:sp>
    </p:spTree>
    <p:extLst>
      <p:ext uri="{BB962C8B-B14F-4D97-AF65-F5344CB8AC3E}">
        <p14:creationId xmlns:p14="http://schemas.microsoft.com/office/powerpoint/2010/main" val="265091857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t>7/14/2019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t>‹#›</a:t>
            </a:fld>
            <a:endParaRPr lang="en-US"/>
          </a:p>
        </p:txBody>
      </p:sp>
      <p:sp>
        <p:nvSpPr>
          <p:cNvPr id="5" name="Rectangle 4"/>
          <p:cNvSpPr/>
          <p:nvPr/>
        </p:nvSpPr>
        <p:spPr bwMode="hidden">
          <a:xfrm>
            <a:off x="990" y="685800"/>
            <a:ext cx="12191010"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33400"/>
            <a:ext cx="12192000" cy="152400"/>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172200"/>
            <a:ext cx="12192000" cy="152400"/>
          </a:xfrm>
          <a:prstGeom prst="rect">
            <a:avLst/>
          </a:prstGeom>
          <a:gradFill flip="none" rotWithShape="1">
            <a:gsLst>
              <a:gs pos="0">
                <a:schemeClr val="accent5"/>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457200" y="992124"/>
            <a:ext cx="5487924"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11" name="Picture Placeholder 7"/>
          <p:cNvSpPr>
            <a:spLocks noGrp="1"/>
          </p:cNvSpPr>
          <p:nvPr>
            <p:ph type="pic" sz="quarter" idx="14"/>
          </p:nvPr>
        </p:nvSpPr>
        <p:spPr>
          <a:xfrm>
            <a:off x="6248400" y="992124"/>
            <a:ext cx="5486400"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284087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Four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990" y="685243"/>
            <a:ext cx="12191010"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33400"/>
            <a:ext cx="12192000" cy="152400"/>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827088"/>
            <a:ext cx="4853636" cy="1143869"/>
          </a:xfrm>
        </p:spPr>
        <p:txBody>
          <a:bodyPr anchor="ct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6090249" y="533400"/>
            <a:ext cx="265176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981200" y="2648309"/>
            <a:ext cx="3798498" cy="1828800"/>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
        <p:nvSpPr>
          <p:cNvPr id="11" name="Picture Placeholder 2"/>
          <p:cNvSpPr>
            <a:spLocks noGrp="1"/>
          </p:cNvSpPr>
          <p:nvPr>
            <p:ph type="pic" idx="13"/>
          </p:nvPr>
        </p:nvSpPr>
        <p:spPr>
          <a:xfrm>
            <a:off x="9066564" y="533400"/>
            <a:ext cx="265176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4"/>
          </p:nvPr>
        </p:nvSpPr>
        <p:spPr>
          <a:xfrm>
            <a:off x="6090249" y="3520440"/>
            <a:ext cx="265176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5"/>
          </p:nvPr>
        </p:nvSpPr>
        <p:spPr>
          <a:xfrm>
            <a:off x="9066564" y="3520440"/>
            <a:ext cx="2651760" cy="26517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29582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990" y="4800600"/>
            <a:ext cx="12191010"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172200"/>
            <a:ext cx="12192000"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904117"/>
            <a:ext cx="5257800" cy="1143869"/>
          </a:xfrm>
        </p:spPr>
        <p:txBody>
          <a:bodyPr anchor="ct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6680200" y="392112"/>
            <a:ext cx="5029200" cy="5964238"/>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981200" y="1524000"/>
            <a:ext cx="4114800" cy="1905000"/>
          </a:xfrm>
        </p:spPr>
        <p:txBody>
          <a:bodyP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Tree>
    <p:extLst>
      <p:ext uri="{BB962C8B-B14F-4D97-AF65-F5344CB8AC3E}">
        <p14:creationId xmlns:p14="http://schemas.microsoft.com/office/powerpoint/2010/main" val="256339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t>7/14/2019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t>‹#›</a:t>
            </a:fld>
            <a:endParaRPr lang="en-US"/>
          </a:p>
        </p:txBody>
      </p:sp>
      <p:sp>
        <p:nvSpPr>
          <p:cNvPr id="8" name="Picture Placeholder 7"/>
          <p:cNvSpPr>
            <a:spLocks noGrp="1"/>
          </p:cNvSpPr>
          <p:nvPr>
            <p:ph type="pic" sz="quarter" idx="13"/>
          </p:nvPr>
        </p:nvSpPr>
        <p:spPr>
          <a:xfrm>
            <a:off x="457200" y="342900"/>
            <a:ext cx="5487924" cy="393580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11" name="Picture Placeholder 7"/>
          <p:cNvSpPr>
            <a:spLocks noGrp="1"/>
          </p:cNvSpPr>
          <p:nvPr>
            <p:ph type="pic" sz="quarter" idx="14"/>
          </p:nvPr>
        </p:nvSpPr>
        <p:spPr>
          <a:xfrm>
            <a:off x="6248400" y="342900"/>
            <a:ext cx="5486400" cy="393580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12" name="Text Placeholder 3"/>
          <p:cNvSpPr>
            <a:spLocks noGrp="1"/>
          </p:cNvSpPr>
          <p:nvPr>
            <p:ph type="body" sz="half" idx="2"/>
          </p:nvPr>
        </p:nvSpPr>
        <p:spPr>
          <a:xfrm>
            <a:off x="1372362" y="4485736"/>
            <a:ext cx="3657600" cy="1686464"/>
          </a:xfrm>
        </p:spPr>
        <p:txBody>
          <a:bodyPr>
            <a:normAutofit/>
          </a:bodyPr>
          <a:lstStyle>
            <a:lvl1pPr marL="0" indent="0">
              <a:buNone/>
              <a:defRPr sz="18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3" name="Text Placeholder 3"/>
          <p:cNvSpPr>
            <a:spLocks noGrp="1"/>
          </p:cNvSpPr>
          <p:nvPr>
            <p:ph type="body" sz="half" idx="15"/>
          </p:nvPr>
        </p:nvSpPr>
        <p:spPr>
          <a:xfrm>
            <a:off x="7162800" y="4485736"/>
            <a:ext cx="3657600" cy="1686464"/>
          </a:xfrm>
        </p:spPr>
        <p:txBody>
          <a:bodyPr>
            <a:normAutofit/>
          </a:bodyPr>
          <a:lstStyle>
            <a:lvl1pPr marL="0" indent="0">
              <a:buNone/>
              <a:defRPr sz="18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7695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990" y="685243"/>
            <a:ext cx="12191010"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33400"/>
            <a:ext cx="12192000" cy="152400"/>
          </a:xfrm>
          <a:prstGeom prst="rect">
            <a:avLst/>
          </a:prstGeom>
          <a:gradFill flip="none" rotWithShape="1">
            <a:gsLst>
              <a:gs pos="0">
                <a:schemeClr val="accent4"/>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827088"/>
            <a:ext cx="4853636" cy="1143869"/>
          </a:xfrm>
        </p:spPr>
        <p:txBody>
          <a:bodyPr anchor="ct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6090248" y="533400"/>
            <a:ext cx="5644551" cy="393192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538822" y="4693204"/>
            <a:ext cx="4814978" cy="1478996"/>
          </a:xfrm>
        </p:spPr>
        <p:txBody>
          <a:bodyPr>
            <a:normAutofit/>
          </a:bodyPr>
          <a:lstStyle>
            <a:lvl1pPr marL="0" indent="0">
              <a:buNone/>
              <a:defRPr sz="18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
        <p:nvSpPr>
          <p:cNvPr id="15" name="Picture Placeholder 2"/>
          <p:cNvSpPr>
            <a:spLocks noGrp="1"/>
          </p:cNvSpPr>
          <p:nvPr>
            <p:ph type="pic" idx="14"/>
          </p:nvPr>
        </p:nvSpPr>
        <p:spPr>
          <a:xfrm rot="195460">
            <a:off x="3227982" y="2470557"/>
            <a:ext cx="237744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Picture Placeholder 2"/>
          <p:cNvSpPr>
            <a:spLocks noGrp="1"/>
          </p:cNvSpPr>
          <p:nvPr>
            <p:ph type="pic" idx="13"/>
          </p:nvPr>
        </p:nvSpPr>
        <p:spPr>
          <a:xfrm rot="21394454">
            <a:off x="792700" y="2816440"/>
            <a:ext cx="2377440"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268066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lt Three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hidden">
          <a:xfrm>
            <a:off x="990" y="4800600"/>
            <a:ext cx="12191010"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172200"/>
            <a:ext cx="12192000" cy="152400"/>
          </a:xfrm>
          <a:prstGeom prst="rect">
            <a:avLst/>
          </a:prstGeom>
          <a:gradFill flip="none" rotWithShape="1">
            <a:gsLst>
              <a:gs pos="0">
                <a:schemeClr val="accent3"/>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5998" y="4891326"/>
            <a:ext cx="5243341" cy="1143869"/>
          </a:xfrm>
        </p:spPr>
        <p:txBody>
          <a:bodyPr anchor="ctr"/>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095999" y="3446687"/>
            <a:ext cx="5243341" cy="1218766"/>
          </a:xfrm>
        </p:spPr>
        <p:txBody>
          <a:bodyP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
        <p:nvSpPr>
          <p:cNvPr id="15" name="Picture Placeholder 2"/>
          <p:cNvSpPr>
            <a:spLocks noGrp="1"/>
          </p:cNvSpPr>
          <p:nvPr>
            <p:ph type="pic" idx="14"/>
          </p:nvPr>
        </p:nvSpPr>
        <p:spPr>
          <a:xfrm rot="21399265">
            <a:off x="6348116" y="454960"/>
            <a:ext cx="3291840" cy="24688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Picture Placeholder 2"/>
          <p:cNvSpPr>
            <a:spLocks noGrp="1"/>
          </p:cNvSpPr>
          <p:nvPr>
            <p:ph type="pic" idx="13"/>
          </p:nvPr>
        </p:nvSpPr>
        <p:spPr>
          <a:xfrm rot="303383">
            <a:off x="9660140" y="669025"/>
            <a:ext cx="1951096" cy="2551434"/>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Picture Placeholder 2"/>
          <p:cNvSpPr>
            <a:spLocks noGrp="1"/>
          </p:cNvSpPr>
          <p:nvPr>
            <p:ph type="pic" idx="1"/>
          </p:nvPr>
        </p:nvSpPr>
        <p:spPr>
          <a:xfrm>
            <a:off x="457201" y="350520"/>
            <a:ext cx="5029200" cy="5974080"/>
          </a:xfrm>
          <a:solidFill>
            <a:schemeClr val="bg1">
              <a:lumMod val="50000"/>
              <a:lumOff val="50000"/>
            </a:schemeClr>
          </a:solidFill>
          <a:ln w="63500">
            <a:solidFill>
              <a:schemeClr val="bg1"/>
            </a:solidFill>
            <a:miter lim="800000"/>
          </a:ln>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396475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42399"/>
          </a:xfrm>
          <a:prstGeom prst="rect">
            <a:avLst/>
          </a:prstGeom>
        </p:spPr>
        <p:txBody>
          <a:bodyPr vert="horz" lIns="91440" tIns="45720" rIns="91440" bIns="4572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810500" y="6408799"/>
            <a:ext cx="1943100" cy="226411"/>
          </a:xfrm>
          <a:prstGeom prst="rect">
            <a:avLst/>
          </a:prstGeom>
        </p:spPr>
        <p:txBody>
          <a:bodyPr vert="horz" lIns="91440" tIns="45720" rIns="91440" bIns="45720" rtlCol="0" anchor="ctr"/>
          <a:lstStyle>
            <a:lvl1pPr algn="r">
              <a:defRPr sz="1200">
                <a:solidFill>
                  <a:schemeClr val="tx1">
                    <a:tint val="75000"/>
                  </a:schemeClr>
                </a:solidFill>
              </a:defRPr>
            </a:lvl1pPr>
          </a:lstStyle>
          <a:p>
            <a:fld id="{B39CEF9A-E7B3-4517-8038-65BEB7915A49}" type="datetimeFigureOut">
              <a:rPr lang="en-US" smtClean="0"/>
              <a:pPr/>
              <a:t>7/14/2019</a:t>
            </a:fld>
            <a:endParaRPr lang="en-US"/>
          </a:p>
        </p:txBody>
      </p:sp>
      <p:sp>
        <p:nvSpPr>
          <p:cNvPr id="5" name="Footer Placeholder 4"/>
          <p:cNvSpPr>
            <a:spLocks noGrp="1"/>
          </p:cNvSpPr>
          <p:nvPr>
            <p:ph type="ftr" sz="quarter" idx="3"/>
          </p:nvPr>
        </p:nvSpPr>
        <p:spPr>
          <a:xfrm>
            <a:off x="838200" y="6408799"/>
            <a:ext cx="6750050" cy="22641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75850" y="6408799"/>
            <a:ext cx="1377950" cy="226411"/>
          </a:xfrm>
          <a:prstGeom prst="rect">
            <a:avLst/>
          </a:prstGeom>
        </p:spPr>
        <p:txBody>
          <a:bodyPr vert="horz" lIns="91440" tIns="45720" rIns="91440" bIns="45720" rtlCol="0" anchor="ctr"/>
          <a:lstStyle>
            <a:lvl1pPr algn="r">
              <a:defRPr sz="1200">
                <a:solidFill>
                  <a:schemeClr val="tx1">
                    <a:tint val="75000"/>
                  </a:schemeClr>
                </a:solidFill>
              </a:defRPr>
            </a:lvl1pPr>
          </a:lstStyle>
          <a:p>
            <a:fld id="{84C2412F-EBA6-4A6D-A4D4-2B90367D5631}" type="slidenum">
              <a:rPr lang="en-US" smtClean="0"/>
              <a:t>‹#›</a:t>
            </a:fld>
            <a:endParaRPr lang="en-US"/>
          </a:p>
        </p:txBody>
      </p:sp>
    </p:spTree>
    <p:extLst>
      <p:ext uri="{BB962C8B-B14F-4D97-AF65-F5344CB8AC3E}">
        <p14:creationId xmlns:p14="http://schemas.microsoft.com/office/powerpoint/2010/main" val="421355100"/>
      </p:ext>
    </p:extLst>
  </p:cSld>
  <p:clrMap bg1="dk1" tx1="lt1" bg2="dk2" tx2="lt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7" r:id="rId6"/>
    <p:sldLayoutId id="2147483664" r:id="rId7"/>
    <p:sldLayoutId id="2147483665" r:id="rId8"/>
    <p:sldLayoutId id="2147483666" r:id="rId9"/>
    <p:sldLayoutId id="2147483650" r:id="rId10"/>
    <p:sldLayoutId id="2147483651" r:id="rId11"/>
    <p:sldLayoutId id="2147483652" r:id="rId12"/>
    <p:sldLayoutId id="2147483653" r:id="rId13"/>
    <p:sldLayoutId id="2147483654" r:id="rId14"/>
    <p:sldLayoutId id="2147483655" r:id="rId15"/>
    <p:sldLayoutId id="2147483656" r:id="rId16"/>
    <p:sldLayoutId id="2147483658" r:id="rId17"/>
    <p:sldLayoutId id="214748365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8" userDrawn="1">
          <p15:clr>
            <a:srgbClr val="F26B43"/>
          </p15:clr>
        </p15:guide>
        <p15:guide id="4" pos="7152" userDrawn="1">
          <p15:clr>
            <a:srgbClr val="F26B43"/>
          </p15:clr>
        </p15:guide>
        <p15:guide id="5" pos="288" userDrawn="1">
          <p15:clr>
            <a:srgbClr val="F26B43"/>
          </p15:clr>
        </p15:guide>
        <p15:guide id="6" pos="7392" userDrawn="1">
          <p15:clr>
            <a:srgbClr val="F26B43"/>
          </p15:clr>
        </p15:guide>
        <p15:guide id="7" orient="horz" pos="216" userDrawn="1">
          <p15:clr>
            <a:srgbClr val="F26B43"/>
          </p15:clr>
        </p15:guide>
        <p15:guide id="8" orient="horz" pos="3888" userDrawn="1">
          <p15:clr>
            <a:srgbClr val="F26B43"/>
          </p15:clr>
        </p15:guide>
        <p15:guide id="9" orient="horz" pos="1152" userDrawn="1">
          <p15:clr>
            <a:srgbClr val="F26B43"/>
          </p15:clr>
        </p15:guide>
        <p15:guide id="10" pos="1248" userDrawn="1">
          <p15:clr>
            <a:srgbClr val="F26B43"/>
          </p15:clr>
        </p15:guide>
        <p15:guide id="11" orient="horz" pos="960" userDrawn="1">
          <p15:clr>
            <a:srgbClr val="F26B43"/>
          </p15:clr>
        </p15:guide>
        <p15:guide id="12" orient="horz"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1"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DCBC96D-BB62-4FCC-8AE3-FE6AA0DD191B}" type="datetimeFigureOut">
              <a:rPr lang="en-US"/>
              <a:pPr>
                <a:defRPr/>
              </a:pPr>
              <a:t>7/15/2019</a:t>
            </a:fld>
            <a:endParaRPr lang="en-US"/>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016FF62-1084-49E2-98A4-15FA923671DF}" type="slidenum">
              <a:rPr lang="en-US"/>
              <a:pPr>
                <a:defRPr/>
              </a:pPr>
              <a:t>‹#›</a:t>
            </a:fld>
            <a:endParaRPr lang="en-US"/>
          </a:p>
        </p:txBody>
      </p:sp>
    </p:spTree>
    <p:extLst>
      <p:ext uri="{BB962C8B-B14F-4D97-AF65-F5344CB8AC3E}">
        <p14:creationId xmlns:p14="http://schemas.microsoft.com/office/powerpoint/2010/main" val="32930519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med">
    <p:fade/>
  </p:transition>
  <p:txStyles>
    <p:titleStyle>
      <a:lvl1pPr algn="l" defTabSz="685594" rtl="0" eaLnBrk="0" fontAlgn="base" hangingPunct="0">
        <a:lnSpc>
          <a:spcPct val="90000"/>
        </a:lnSpc>
        <a:spcBef>
          <a:spcPct val="0"/>
        </a:spcBef>
        <a:spcAft>
          <a:spcPct val="0"/>
        </a:spcAft>
        <a:defRPr sz="3299" kern="1200">
          <a:solidFill>
            <a:schemeClr val="tx1"/>
          </a:solidFill>
          <a:latin typeface="+mj-lt"/>
          <a:ea typeface="+mj-ea"/>
          <a:cs typeface="+mj-cs"/>
        </a:defRPr>
      </a:lvl1pPr>
      <a:lvl2pPr algn="l" defTabSz="685594" rtl="0" eaLnBrk="0" fontAlgn="base" hangingPunct="0">
        <a:lnSpc>
          <a:spcPct val="90000"/>
        </a:lnSpc>
        <a:spcBef>
          <a:spcPct val="0"/>
        </a:spcBef>
        <a:spcAft>
          <a:spcPct val="0"/>
        </a:spcAft>
        <a:defRPr sz="3299">
          <a:solidFill>
            <a:schemeClr val="tx1"/>
          </a:solidFill>
          <a:latin typeface="Calibri Light" panose="020F0302020204030204" pitchFamily="34" charset="0"/>
        </a:defRPr>
      </a:lvl2pPr>
      <a:lvl3pPr algn="l" defTabSz="685594" rtl="0" eaLnBrk="0" fontAlgn="base" hangingPunct="0">
        <a:lnSpc>
          <a:spcPct val="90000"/>
        </a:lnSpc>
        <a:spcBef>
          <a:spcPct val="0"/>
        </a:spcBef>
        <a:spcAft>
          <a:spcPct val="0"/>
        </a:spcAft>
        <a:defRPr sz="3299">
          <a:solidFill>
            <a:schemeClr val="tx1"/>
          </a:solidFill>
          <a:latin typeface="Calibri Light" panose="020F0302020204030204" pitchFamily="34" charset="0"/>
        </a:defRPr>
      </a:lvl3pPr>
      <a:lvl4pPr algn="l" defTabSz="685594" rtl="0" eaLnBrk="0" fontAlgn="base" hangingPunct="0">
        <a:lnSpc>
          <a:spcPct val="90000"/>
        </a:lnSpc>
        <a:spcBef>
          <a:spcPct val="0"/>
        </a:spcBef>
        <a:spcAft>
          <a:spcPct val="0"/>
        </a:spcAft>
        <a:defRPr sz="3299">
          <a:solidFill>
            <a:schemeClr val="tx1"/>
          </a:solidFill>
          <a:latin typeface="Calibri Light" panose="020F0302020204030204" pitchFamily="34" charset="0"/>
        </a:defRPr>
      </a:lvl4pPr>
      <a:lvl5pPr algn="l" defTabSz="685594" rtl="0" eaLnBrk="0" fontAlgn="base" hangingPunct="0">
        <a:lnSpc>
          <a:spcPct val="90000"/>
        </a:lnSpc>
        <a:spcBef>
          <a:spcPct val="0"/>
        </a:spcBef>
        <a:spcAft>
          <a:spcPct val="0"/>
        </a:spcAft>
        <a:defRPr sz="3299">
          <a:solidFill>
            <a:schemeClr val="tx1"/>
          </a:solidFill>
          <a:latin typeface="Calibri Light" panose="020F0302020204030204" pitchFamily="34" charset="0"/>
        </a:defRPr>
      </a:lvl5pPr>
      <a:lvl6pPr marL="457063" algn="l" defTabSz="685594" rtl="0" fontAlgn="base">
        <a:lnSpc>
          <a:spcPct val="90000"/>
        </a:lnSpc>
        <a:spcBef>
          <a:spcPct val="0"/>
        </a:spcBef>
        <a:spcAft>
          <a:spcPct val="0"/>
        </a:spcAft>
        <a:defRPr sz="3299">
          <a:solidFill>
            <a:schemeClr val="tx1"/>
          </a:solidFill>
          <a:latin typeface="Calibri Light" panose="020F0302020204030204" pitchFamily="34" charset="0"/>
        </a:defRPr>
      </a:lvl6pPr>
      <a:lvl7pPr marL="914126" algn="l" defTabSz="685594" rtl="0" fontAlgn="base">
        <a:lnSpc>
          <a:spcPct val="90000"/>
        </a:lnSpc>
        <a:spcBef>
          <a:spcPct val="0"/>
        </a:spcBef>
        <a:spcAft>
          <a:spcPct val="0"/>
        </a:spcAft>
        <a:defRPr sz="3299">
          <a:solidFill>
            <a:schemeClr val="tx1"/>
          </a:solidFill>
          <a:latin typeface="Calibri Light" panose="020F0302020204030204" pitchFamily="34" charset="0"/>
        </a:defRPr>
      </a:lvl7pPr>
      <a:lvl8pPr marL="1371189" algn="l" defTabSz="685594" rtl="0" fontAlgn="base">
        <a:lnSpc>
          <a:spcPct val="90000"/>
        </a:lnSpc>
        <a:spcBef>
          <a:spcPct val="0"/>
        </a:spcBef>
        <a:spcAft>
          <a:spcPct val="0"/>
        </a:spcAft>
        <a:defRPr sz="3299">
          <a:solidFill>
            <a:schemeClr val="tx1"/>
          </a:solidFill>
          <a:latin typeface="Calibri Light" panose="020F0302020204030204" pitchFamily="34" charset="0"/>
        </a:defRPr>
      </a:lvl8pPr>
      <a:lvl9pPr marL="1828251" algn="l" defTabSz="685594" rtl="0" fontAlgn="base">
        <a:lnSpc>
          <a:spcPct val="90000"/>
        </a:lnSpc>
        <a:spcBef>
          <a:spcPct val="0"/>
        </a:spcBef>
        <a:spcAft>
          <a:spcPct val="0"/>
        </a:spcAft>
        <a:defRPr sz="3299">
          <a:solidFill>
            <a:schemeClr val="tx1"/>
          </a:solidFill>
          <a:latin typeface="Calibri Light" panose="020F0302020204030204" pitchFamily="34" charset="0"/>
        </a:defRPr>
      </a:lvl9pPr>
    </p:titleStyle>
    <p:bodyStyle>
      <a:lvl1pPr marL="171399" indent="-171399" algn="l" defTabSz="685594" rtl="0" eaLnBrk="0" fontAlgn="base" hangingPunct="0">
        <a:lnSpc>
          <a:spcPct val="90000"/>
        </a:lnSpc>
        <a:spcBef>
          <a:spcPts val="750"/>
        </a:spcBef>
        <a:spcAft>
          <a:spcPct val="0"/>
        </a:spcAft>
        <a:buFont typeface="Arial" panose="020B0604020202020204" pitchFamily="34" charset="0"/>
        <a:buChar char="•"/>
        <a:defRPr sz="2099" kern="1200">
          <a:solidFill>
            <a:schemeClr val="tx1"/>
          </a:solidFill>
          <a:latin typeface="+mn-lt"/>
          <a:ea typeface="+mn-ea"/>
          <a:cs typeface="+mn-cs"/>
        </a:defRPr>
      </a:lvl1pPr>
      <a:lvl2pPr marL="514196" indent="-171399" algn="l" defTabSz="685594"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6993" indent="-171399" algn="l" defTabSz="685594"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9790" indent="-171399" algn="l" defTabSz="685594"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2587" indent="-171399" algn="l" defTabSz="685594"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Qm2LW0rl7XI" TargetMode="Externa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5.jpeg"/><Relationship Id="rId4" Type="http://schemas.openxmlformats.org/officeDocument/2006/relationships/hyperlink" Target="https://www.youtube.com/watch?v=Zq0CHqjGgbM"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theclassroomkey.com/2014/03/nonfiction-text-structures.html"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sTCBuSsAz1g"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CH06ZfEYOAg"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Y9gHpIH9RTA" TargetMode="Externa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TfegwqvSpM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LNKWC4biOpw"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SAEwNylA0rk"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UglloA-5ww"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iflyMkNartk"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tj3gf1u3qXo"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gFRMbUr_D8"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se4qF3H6q2Q" TargetMode="External"/><Relationship Id="rId2" Type="http://schemas.openxmlformats.org/officeDocument/2006/relationships/hyperlink" Target="https://www.youtube.com/watch?v=s0PeQVzmsgc" TargetMode="Externa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qMy-zQpYJds" TargetMode="Externa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WtuNb5NNS_w" TargetMode="Externa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MDSjOC9fes4" TargetMode="External"/><Relationship Id="rId1" Type="http://schemas.openxmlformats.org/officeDocument/2006/relationships/slideLayout" Target="../slideLayouts/slideLayout30.xml"/><Relationship Id="rId5" Type="http://schemas.openxmlformats.org/officeDocument/2006/relationships/image" Target="../media/image60.png"/><Relationship Id="rId4" Type="http://schemas.openxmlformats.org/officeDocument/2006/relationships/hyperlink" Target="https://www.youtube.com/watch?v=o3MABNumlB4"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7Zxr-yiN8M0"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40O1LY2pNMU" TargetMode="Externa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X7z_U5gcuqo"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SdgO5yVwb5o" TargetMode="External"/><Relationship Id="rId1" Type="http://schemas.openxmlformats.org/officeDocument/2006/relationships/slideLayout" Target="../slideLayouts/slideLayout10.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2605" y="1790108"/>
            <a:ext cx="3534106" cy="2650580"/>
          </a:xfrm>
          <a:prstGeom prst="rect">
            <a:avLst/>
          </a:prstGeom>
          <a:ln w="127000" cap="sq">
            <a:no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454" y="0"/>
            <a:ext cx="3386546" cy="451539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66268"/>
            <a:ext cx="4324101" cy="259173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8654" y="4266268"/>
            <a:ext cx="4128021" cy="275029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101" y="4266268"/>
            <a:ext cx="4128021" cy="275029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132" y="-19031"/>
            <a:ext cx="6427949" cy="4285299"/>
          </a:xfrm>
          <a:prstGeom prst="rect">
            <a:avLst/>
          </a:prstGeom>
        </p:spPr>
      </p:pic>
      <p:sp>
        <p:nvSpPr>
          <p:cNvPr id="13" name="Rectangle 12"/>
          <p:cNvSpPr/>
          <p:nvPr/>
        </p:nvSpPr>
        <p:spPr>
          <a:xfrm>
            <a:off x="5754202" y="531222"/>
            <a:ext cx="3090911" cy="923330"/>
          </a:xfrm>
          <a:prstGeom prst="rect">
            <a:avLst/>
          </a:prstGeom>
          <a:noFill/>
        </p:spPr>
        <p:txBody>
          <a:bodyPr wrap="none" lIns="91440" tIns="45720" rIns="91440" bIns="45720">
            <a:spAutoFit/>
          </a:bodyPr>
          <a:lstStyle/>
          <a:p>
            <a:pPr algn="ctr"/>
            <a:r>
              <a:rPr lang="en-US" sz="5400" b="1" cap="none" spc="0" dirty="0" err="1" smtClean="0">
                <a:ln w="22225">
                  <a:solidFill>
                    <a:schemeClr val="accent2"/>
                  </a:solidFill>
                  <a:prstDash val="solid"/>
                </a:ln>
                <a:solidFill>
                  <a:schemeClr val="accent2">
                    <a:lumMod val="40000"/>
                    <a:lumOff val="60000"/>
                  </a:schemeClr>
                </a:solidFill>
                <a:effectLst/>
              </a:rPr>
              <a:t>Writin</a:t>
            </a:r>
            <a:r>
              <a:rPr lang="en-US" sz="5400" b="1" cap="none" spc="0" dirty="0" smtClean="0">
                <a:ln w="22225">
                  <a:solidFill>
                    <a:schemeClr val="accent2"/>
                  </a:solidFill>
                  <a:prstDash val="solid"/>
                </a:ln>
                <a:solidFill>
                  <a:schemeClr val="accent2">
                    <a:lumMod val="40000"/>
                    <a:lumOff val="60000"/>
                  </a:schemeClr>
                </a:solidFill>
                <a:effectLst/>
              </a:rPr>
              <a:t>’</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15" name="tumblr_lp14lscEvX1r0rcpro1_r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149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3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6053" y="162286"/>
            <a:ext cx="8361229" cy="1041832"/>
          </a:xfrm>
        </p:spPr>
        <p:txBody>
          <a:bodyPr/>
          <a:lstStyle/>
          <a:p>
            <a:r>
              <a:rPr lang="en-US" dirty="0" smtClean="0"/>
              <a:t>Guidance is Huge.</a:t>
            </a:r>
            <a:endParaRPr lang="en-US" dirty="0"/>
          </a:p>
        </p:txBody>
      </p:sp>
      <p:sp>
        <p:nvSpPr>
          <p:cNvPr id="3" name="Subtitle 2"/>
          <p:cNvSpPr>
            <a:spLocks noGrp="1"/>
          </p:cNvSpPr>
          <p:nvPr>
            <p:ph type="subTitle" idx="1"/>
          </p:nvPr>
        </p:nvSpPr>
        <p:spPr>
          <a:xfrm>
            <a:off x="2679904" y="1454331"/>
            <a:ext cx="6831673" cy="2249905"/>
          </a:xfrm>
        </p:spPr>
        <p:txBody>
          <a:bodyPr>
            <a:normAutofit fontScale="55000" lnSpcReduction="20000"/>
          </a:bodyPr>
          <a:lstStyle/>
          <a:p>
            <a:pPr algn="l"/>
            <a:r>
              <a:rPr lang="en-US" dirty="0" smtClean="0"/>
              <a:t>Phase I</a:t>
            </a:r>
          </a:p>
          <a:p>
            <a:pPr marL="457200" indent="-457200" algn="l" fontAlgn="base">
              <a:buFont typeface="+mj-lt"/>
              <a:buAutoNum type="arabicPeriod"/>
            </a:pPr>
            <a:r>
              <a:rPr lang="en-US" dirty="0"/>
              <a:t>Choose the place.</a:t>
            </a:r>
          </a:p>
          <a:p>
            <a:pPr marL="457200" indent="-457200" algn="l" fontAlgn="base">
              <a:buFont typeface="+mj-lt"/>
              <a:buAutoNum type="arabicPeriod"/>
            </a:pPr>
            <a:r>
              <a:rPr lang="en-US" dirty="0"/>
              <a:t>Write down the basics of the place’s geography, landscape, and physical features. If you’re describing an interior space, the same ideas still apply except that you’re describing floor plans and architecture rather than landscape. </a:t>
            </a:r>
            <a:r>
              <a:rPr lang="en-US" dirty="0" smtClean="0"/>
              <a:t>Now</a:t>
            </a:r>
            <a:r>
              <a:rPr lang="en-US" dirty="0"/>
              <a:t>, write about the sense that you have of the place: cultured/backward, </a:t>
            </a:r>
            <a:r>
              <a:rPr lang="en-US" dirty="0" smtClean="0"/>
              <a:t>beautiful/ugly, etc…</a:t>
            </a:r>
            <a:endParaRPr lang="en-US" dirty="0"/>
          </a:p>
          <a:p>
            <a:pPr marL="457200" indent="-457200" algn="l" fontAlgn="base">
              <a:buFont typeface="+mj-lt"/>
              <a:buAutoNum type="arabicPeriod"/>
            </a:pPr>
            <a:r>
              <a:rPr lang="en-US" dirty="0"/>
              <a:t>Finally, describe the people who occupy this </a:t>
            </a:r>
            <a:r>
              <a:rPr lang="en-US" dirty="0" smtClean="0"/>
              <a:t>place</a:t>
            </a:r>
            <a:endParaRPr lang="en-US" dirty="0"/>
          </a:p>
        </p:txBody>
      </p:sp>
      <p:sp>
        <p:nvSpPr>
          <p:cNvPr id="4" name="Subtitle 2"/>
          <p:cNvSpPr txBox="1">
            <a:spLocks/>
          </p:cNvSpPr>
          <p:nvPr/>
        </p:nvSpPr>
        <p:spPr>
          <a:xfrm>
            <a:off x="2679904" y="3704235"/>
            <a:ext cx="6831673" cy="108623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en-US" dirty="0" smtClean="0"/>
              <a:t>Phase II</a:t>
            </a:r>
          </a:p>
          <a:p>
            <a:pPr marL="457200" indent="-457200" algn="l">
              <a:buFont typeface="Franklin Gothic Book" panose="020B0503020102020204" pitchFamily="34" charset="0"/>
              <a:buAutoNum type="arabicPeriod"/>
            </a:pPr>
            <a:r>
              <a:rPr lang="en-US" dirty="0" smtClean="0"/>
              <a:t>Let’s draft a plan for the setting introduction.</a:t>
            </a:r>
          </a:p>
          <a:p>
            <a:pPr marL="457200" indent="-457200" algn="l">
              <a:buFont typeface="Franklin Gothic Book" panose="020B0503020102020204" pitchFamily="34" charset="0"/>
              <a:buAutoNum type="arabicPeriod"/>
            </a:pPr>
            <a:r>
              <a:rPr lang="en-US" dirty="0" smtClean="0"/>
              <a:t>Model. Model. Model.  </a:t>
            </a:r>
          </a:p>
          <a:p>
            <a:pPr marL="457200" indent="-457200" algn="l">
              <a:buFont typeface="Franklin Gothic Book" panose="020B0503020102020204" pitchFamily="34" charset="0"/>
              <a:buAutoNum type="arabicPeriod"/>
            </a:pPr>
            <a:r>
              <a:rPr lang="en-US" dirty="0" smtClean="0"/>
              <a:t>Go back and write/draw your plan. Share. </a:t>
            </a:r>
          </a:p>
        </p:txBody>
      </p:sp>
      <p:sp>
        <p:nvSpPr>
          <p:cNvPr id="5" name="Subtitle 2"/>
          <p:cNvSpPr txBox="1">
            <a:spLocks/>
          </p:cNvSpPr>
          <p:nvPr/>
        </p:nvSpPr>
        <p:spPr>
          <a:xfrm>
            <a:off x="2679904" y="5638042"/>
            <a:ext cx="6831673" cy="1086237"/>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en-US" dirty="0" smtClean="0"/>
              <a:t>Phase IV</a:t>
            </a:r>
          </a:p>
          <a:p>
            <a:pPr marL="457200" indent="-457200" algn="l">
              <a:buFont typeface="Franklin Gothic Book" panose="020B0503020102020204" pitchFamily="34" charset="0"/>
              <a:buAutoNum type="arabicPeriod"/>
            </a:pPr>
            <a:r>
              <a:rPr lang="en-US" dirty="0" smtClean="0"/>
              <a:t>Post the process somewhere in the room. Writing center?</a:t>
            </a:r>
          </a:p>
          <a:p>
            <a:pPr marL="457200" indent="-457200" algn="l">
              <a:buFont typeface="Franklin Gothic Book" panose="020B0503020102020204" pitchFamily="34" charset="0"/>
              <a:buAutoNum type="arabicPeriod"/>
            </a:pPr>
            <a:r>
              <a:rPr lang="en-US" dirty="0" smtClean="0"/>
              <a:t>This is now an option for writers’ workshop. </a:t>
            </a:r>
          </a:p>
          <a:p>
            <a:pPr marL="457200" indent="-457200" algn="l">
              <a:buFont typeface="Franklin Gothic Book" panose="020B0503020102020204" pitchFamily="34" charset="0"/>
              <a:buAutoNum type="arabicPeriod"/>
            </a:pPr>
            <a:r>
              <a:rPr lang="en-US" dirty="0" smtClean="0"/>
              <a:t>Plan, draft, confer, </a:t>
            </a:r>
            <a:r>
              <a:rPr lang="en-US" dirty="0" smtClean="0"/>
              <a:t>edit</a:t>
            </a:r>
            <a:r>
              <a:rPr lang="en-US" dirty="0" smtClean="0"/>
              <a:t>, revise, confer, publish.* </a:t>
            </a:r>
          </a:p>
        </p:txBody>
      </p:sp>
      <p:sp>
        <p:nvSpPr>
          <p:cNvPr id="6" name="Subtitle 2"/>
          <p:cNvSpPr txBox="1">
            <a:spLocks/>
          </p:cNvSpPr>
          <p:nvPr/>
        </p:nvSpPr>
        <p:spPr>
          <a:xfrm>
            <a:off x="2679903" y="4671139"/>
            <a:ext cx="7108531" cy="1086237"/>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en-US" dirty="0" smtClean="0"/>
              <a:t>Phase III</a:t>
            </a:r>
          </a:p>
          <a:p>
            <a:pPr marL="457200" indent="-457200" algn="l">
              <a:buFont typeface="Franklin Gothic Book" panose="020B0503020102020204" pitchFamily="34" charset="0"/>
              <a:buAutoNum type="arabicPeriod"/>
            </a:pPr>
            <a:r>
              <a:rPr lang="en-US" dirty="0" smtClean="0"/>
              <a:t>Let’s turn our plan into a draft paragraph. </a:t>
            </a:r>
          </a:p>
          <a:p>
            <a:pPr marL="457200" indent="-457200" algn="l">
              <a:buFont typeface="Franklin Gothic Book" panose="020B0503020102020204" pitchFamily="34" charset="0"/>
              <a:buAutoNum type="arabicPeriod"/>
            </a:pPr>
            <a:r>
              <a:rPr lang="en-US" dirty="0" smtClean="0"/>
              <a:t>Model. Model. Model. </a:t>
            </a:r>
          </a:p>
          <a:p>
            <a:pPr marL="457200" indent="-457200" algn="l">
              <a:buFont typeface="Franklin Gothic Book" panose="020B0503020102020204" pitchFamily="34" charset="0"/>
              <a:buAutoNum type="arabicPeriod"/>
            </a:pPr>
            <a:r>
              <a:rPr lang="en-US" dirty="0" smtClean="0"/>
              <a:t>Go back and write your own setting introduction</a:t>
            </a:r>
            <a:r>
              <a:rPr lang="en-US" dirty="0" smtClean="0"/>
              <a:t>. Share. </a:t>
            </a:r>
            <a:endParaRPr lang="en-US" dirty="0" smtClean="0"/>
          </a:p>
        </p:txBody>
      </p:sp>
    </p:spTree>
    <p:extLst>
      <p:ext uri="{BB962C8B-B14F-4D97-AF65-F5344CB8AC3E}">
        <p14:creationId xmlns:p14="http://schemas.microsoft.com/office/powerpoint/2010/main" val="74060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5" name="Title 4"/>
          <p:cNvSpPr>
            <a:spLocks noGrp="1"/>
          </p:cNvSpPr>
          <p:nvPr>
            <p:ph type="ctrTitle"/>
          </p:nvPr>
        </p:nvSpPr>
        <p:spPr>
          <a:xfrm>
            <a:off x="5271314" y="3554300"/>
            <a:ext cx="6920686" cy="1370190"/>
          </a:xfrm>
        </p:spPr>
        <p:txBody>
          <a:bodyPr>
            <a:normAutofit/>
          </a:bodyPr>
          <a:lstStyle/>
          <a:p>
            <a:r>
              <a:rPr lang="en-US" dirty="0" smtClean="0"/>
              <a:t>Diary of a Second Grader</a:t>
            </a:r>
            <a:endParaRPr lang="en-US" u="sng" dirty="0"/>
          </a:p>
        </p:txBody>
      </p:sp>
      <p:sp>
        <p:nvSpPr>
          <p:cNvPr id="6" name="Rectangle 5"/>
          <p:cNvSpPr/>
          <p:nvPr/>
        </p:nvSpPr>
        <p:spPr>
          <a:xfrm>
            <a:off x="5210354" y="1151700"/>
            <a:ext cx="4952959" cy="646331"/>
          </a:xfrm>
          <a:prstGeom prst="rect">
            <a:avLst/>
          </a:prstGeom>
        </p:spPr>
        <p:txBody>
          <a:bodyPr wrap="none">
            <a:spAutoFit/>
          </a:bodyPr>
          <a:lstStyle/>
          <a:p>
            <a:r>
              <a:rPr lang="en-US" dirty="0" smtClean="0">
                <a:hlinkClick r:id=""/>
              </a:rPr>
              <a:t>Diary of a Second Grader</a:t>
            </a:r>
          </a:p>
          <a:p>
            <a:r>
              <a:rPr lang="en-US" dirty="0" smtClean="0">
                <a:hlinkClick r:id=""/>
              </a:rPr>
              <a:t>https</a:t>
            </a:r>
            <a:r>
              <a:rPr lang="en-US" dirty="0">
                <a:hlinkClick r:id="rId2"/>
              </a:rPr>
              <a:t>://www.youtube.com/watch?v=Qm2LW0rl7XI</a:t>
            </a:r>
            <a:endParaRPr lang="en-US" dirty="0"/>
          </a:p>
        </p:txBody>
      </p:sp>
      <p:pic>
        <p:nvPicPr>
          <p:cNvPr id="8" name="Picture 7"/>
          <p:cNvPicPr>
            <a:picLocks noChangeAspect="1"/>
          </p:cNvPicPr>
          <p:nvPr/>
        </p:nvPicPr>
        <p:blipFill>
          <a:blip r:embed="rId3"/>
          <a:stretch>
            <a:fillRect/>
          </a:stretch>
        </p:blipFill>
        <p:spPr>
          <a:xfrm rot="21186596">
            <a:off x="1417999" y="1474865"/>
            <a:ext cx="2875326" cy="4227506"/>
          </a:xfrm>
          <a:prstGeom prst="rect">
            <a:avLst/>
          </a:prstGeom>
        </p:spPr>
      </p:pic>
      <p:sp>
        <p:nvSpPr>
          <p:cNvPr id="9" name="Rectangle 8"/>
          <p:cNvSpPr/>
          <p:nvPr/>
        </p:nvSpPr>
        <p:spPr>
          <a:xfrm>
            <a:off x="5210354" y="2353000"/>
            <a:ext cx="5156540" cy="646331"/>
          </a:xfrm>
          <a:prstGeom prst="rect">
            <a:avLst/>
          </a:prstGeom>
        </p:spPr>
        <p:txBody>
          <a:bodyPr wrap="none">
            <a:spAutoFit/>
          </a:bodyPr>
          <a:lstStyle/>
          <a:p>
            <a:r>
              <a:rPr lang="en-US" dirty="0" smtClean="0">
                <a:hlinkClick r:id=""/>
              </a:rPr>
              <a:t>Another Diary</a:t>
            </a:r>
          </a:p>
          <a:p>
            <a:r>
              <a:rPr lang="en-US" dirty="0" smtClean="0">
                <a:hlinkClick r:id=""/>
              </a:rPr>
              <a:t>https</a:t>
            </a:r>
            <a:r>
              <a:rPr lang="en-US" dirty="0">
                <a:hlinkClick r:id="rId4"/>
              </a:rPr>
              <a:t>://www.youtube.com/watch?v=Zq0CHqjGgbM</a:t>
            </a:r>
            <a:endParaRPr lang="en-US" dirty="0"/>
          </a:p>
        </p:txBody>
      </p:sp>
      <p:sp>
        <p:nvSpPr>
          <p:cNvPr id="10" name="Title 4"/>
          <p:cNvSpPr txBox="1">
            <a:spLocks/>
          </p:cNvSpPr>
          <p:nvPr/>
        </p:nvSpPr>
        <p:spPr>
          <a:xfrm>
            <a:off x="2144073" y="-399682"/>
            <a:ext cx="10431103" cy="137019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Mentor Texts are Huge. </a:t>
            </a:r>
            <a:endParaRPr lang="en-US" u="sng" dirty="0"/>
          </a:p>
        </p:txBody>
      </p:sp>
      <p:pic>
        <p:nvPicPr>
          <p:cNvPr id="1028" name="Picture 4" descr="Image result for ingredi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432" y="1977636"/>
            <a:ext cx="5229225" cy="3486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26507" y="4199054"/>
            <a:ext cx="599715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What are they?</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14"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703" y="32520"/>
            <a:ext cx="9830592" cy="6758532"/>
          </a:xfrm>
          <a:prstGeom prst="rect">
            <a:avLst/>
          </a:prstGeom>
        </p:spPr>
      </p:pic>
    </p:spTree>
    <p:extLst>
      <p:ext uri="{BB962C8B-B14F-4D97-AF65-F5344CB8AC3E}">
        <p14:creationId xmlns:p14="http://schemas.microsoft.com/office/powerpoint/2010/main" val="4051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EXPOSITORY WRITING</a:t>
            </a:r>
            <a:endParaRPr lang="en-US" dirty="0"/>
          </a:p>
        </p:txBody>
      </p:sp>
      <p:sp>
        <p:nvSpPr>
          <p:cNvPr id="5" name="Text Placeholder 4"/>
          <p:cNvSpPr>
            <a:spLocks noGrp="1"/>
          </p:cNvSpPr>
          <p:nvPr>
            <p:ph type="body" idx="1"/>
          </p:nvPr>
        </p:nvSpPr>
        <p:spPr/>
        <p:txBody>
          <a:bodyPr/>
          <a:lstStyle/>
          <a:p>
            <a:r>
              <a:rPr lang="en-US" dirty="0" smtClean="0"/>
              <a:t>It’s all about </a:t>
            </a:r>
            <a:r>
              <a:rPr lang="en-US" dirty="0" smtClean="0">
                <a:hlinkClick r:id="rId2"/>
              </a:rPr>
              <a:t>text structure</a:t>
            </a:r>
            <a:endParaRPr lang="en-US" dirty="0"/>
          </a:p>
        </p:txBody>
      </p:sp>
    </p:spTree>
    <p:extLst>
      <p:ext uri="{BB962C8B-B14F-4D97-AF65-F5344CB8AC3E}">
        <p14:creationId xmlns:p14="http://schemas.microsoft.com/office/powerpoint/2010/main" val="387686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nonfiction writing planning sheet kindergar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585" y="136706"/>
            <a:ext cx="8602338" cy="664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5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ching.jpg"/>
          <p:cNvPicPr/>
          <p:nvPr/>
        </p:nvPicPr>
        <p:blipFill>
          <a:blip r:embed="rId2"/>
          <a:stretch>
            <a:fillRect/>
          </a:stretch>
        </p:blipFill>
        <p:spPr>
          <a:xfrm>
            <a:off x="952591" y="269785"/>
            <a:ext cx="10682060" cy="6366146"/>
          </a:xfrm>
          <a:prstGeom prst="rect">
            <a:avLst/>
          </a:prstGeom>
        </p:spPr>
      </p:pic>
    </p:spTree>
    <p:extLst>
      <p:ext uri="{BB962C8B-B14F-4D97-AF65-F5344CB8AC3E}">
        <p14:creationId xmlns:p14="http://schemas.microsoft.com/office/powerpoint/2010/main" val="25249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content-iad3-1.xx.fbcdn.net/hphotos-xpa1/v/t1.0-9/936782_319388934859338_61690804_n.jpg?oh=f8409da60acb39e5416e3be239fccb69&amp;oe=56A4C6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1" y="0"/>
            <a:ext cx="514349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a:xfrm>
            <a:off x="3217431" y="5873781"/>
            <a:ext cx="2808231" cy="534836"/>
          </a:xfrm>
        </p:spPr>
        <p:txBody>
          <a:bodyPr/>
          <a:lstStyle/>
          <a:p>
            <a:r>
              <a:rPr lang="en-US" dirty="0" smtClean="0"/>
              <a:t>	</a:t>
            </a:r>
            <a:r>
              <a:rPr lang="en-US" dirty="0" smtClean="0">
                <a:hlinkClick r:id="rId3"/>
              </a:rPr>
              <a:t>Video</a:t>
            </a:r>
            <a:endParaRPr lang="en-US" dirty="0"/>
          </a:p>
        </p:txBody>
      </p:sp>
      <p:sp>
        <p:nvSpPr>
          <p:cNvPr id="5" name="Title 4"/>
          <p:cNvSpPr>
            <a:spLocks noGrp="1"/>
          </p:cNvSpPr>
          <p:nvPr>
            <p:ph type="ctrTitle"/>
          </p:nvPr>
        </p:nvSpPr>
        <p:spPr>
          <a:xfrm>
            <a:off x="7376160" y="4466492"/>
            <a:ext cx="4717658" cy="1957754"/>
          </a:xfrm>
        </p:spPr>
        <p:txBody>
          <a:bodyPr>
            <a:normAutofit/>
          </a:bodyPr>
          <a:lstStyle/>
          <a:p>
            <a:r>
              <a:rPr lang="en-US" dirty="0" smtClean="0"/>
              <a:t>Example by Riley</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8494">
            <a:off x="1300477" y="493384"/>
            <a:ext cx="4848225" cy="521017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717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7" y="1431403"/>
            <a:ext cx="8361229" cy="1041832"/>
          </a:xfrm>
        </p:spPr>
        <p:txBody>
          <a:bodyPr/>
          <a:lstStyle/>
          <a:p>
            <a:r>
              <a:rPr lang="en-US" dirty="0" smtClean="0"/>
              <a:t>Let’s Do THIS!</a:t>
            </a:r>
            <a:endParaRPr lang="en-US" dirty="0"/>
          </a:p>
        </p:txBody>
      </p:sp>
      <p:sp>
        <p:nvSpPr>
          <p:cNvPr id="3" name="Subtitle 2"/>
          <p:cNvSpPr>
            <a:spLocks noGrp="1"/>
          </p:cNvSpPr>
          <p:nvPr>
            <p:ph type="subTitle" idx="1"/>
          </p:nvPr>
        </p:nvSpPr>
        <p:spPr>
          <a:xfrm>
            <a:off x="2679904" y="2589033"/>
            <a:ext cx="6831673" cy="1086237"/>
          </a:xfrm>
        </p:spPr>
        <p:txBody>
          <a:bodyPr>
            <a:normAutofit fontScale="47500" lnSpcReduction="20000"/>
          </a:bodyPr>
          <a:lstStyle/>
          <a:p>
            <a:pPr algn="l"/>
            <a:r>
              <a:rPr lang="en-US" dirty="0" smtClean="0"/>
              <a:t>Phase I</a:t>
            </a:r>
          </a:p>
          <a:p>
            <a:pPr marL="457200" indent="-457200" algn="l">
              <a:buAutoNum type="arabicPeriod"/>
            </a:pPr>
            <a:r>
              <a:rPr lang="en-US" dirty="0" smtClean="0"/>
              <a:t>Write down three things you know a lot about.</a:t>
            </a:r>
          </a:p>
          <a:p>
            <a:pPr marL="457200" indent="-457200" algn="l">
              <a:buAutoNum type="arabicPeriod"/>
            </a:pPr>
            <a:r>
              <a:rPr lang="en-US" dirty="0" smtClean="0"/>
              <a:t>Pick one that you’d like to write about. Share.</a:t>
            </a:r>
          </a:p>
          <a:p>
            <a:pPr marL="457200" indent="-457200" algn="l">
              <a:buAutoNum type="arabicPeriod"/>
            </a:pPr>
            <a:r>
              <a:rPr lang="en-US" dirty="0" smtClean="0"/>
              <a:t>Go back and draw a concept web for your topic. Share.</a:t>
            </a:r>
          </a:p>
        </p:txBody>
      </p:sp>
      <p:sp>
        <p:nvSpPr>
          <p:cNvPr id="4" name="Subtitle 2"/>
          <p:cNvSpPr txBox="1">
            <a:spLocks/>
          </p:cNvSpPr>
          <p:nvPr/>
        </p:nvSpPr>
        <p:spPr>
          <a:xfrm>
            <a:off x="2679904" y="3704235"/>
            <a:ext cx="6831673" cy="1086237"/>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en-US" dirty="0" smtClean="0"/>
              <a:t>Phase II</a:t>
            </a:r>
          </a:p>
          <a:p>
            <a:pPr marL="457200" indent="-457200" algn="l">
              <a:buFont typeface="Franklin Gothic Book" panose="020B0503020102020204" pitchFamily="34" charset="0"/>
              <a:buAutoNum type="arabicPeriod"/>
            </a:pPr>
            <a:r>
              <a:rPr lang="en-US" dirty="0" smtClean="0"/>
              <a:t>Let’s write an introductory sentence (practice a new one?).</a:t>
            </a:r>
          </a:p>
          <a:p>
            <a:pPr marL="457200" indent="-457200" algn="l">
              <a:buFont typeface="Franklin Gothic Book" panose="020B0503020102020204" pitchFamily="34" charset="0"/>
              <a:buAutoNum type="arabicPeriod"/>
            </a:pPr>
            <a:r>
              <a:rPr lang="en-US" dirty="0" smtClean="0"/>
              <a:t>Let’s complete the introduction (topic and details).</a:t>
            </a:r>
          </a:p>
          <a:p>
            <a:pPr marL="457200" indent="-457200" algn="l">
              <a:buFont typeface="Franklin Gothic Book" panose="020B0503020102020204" pitchFamily="34" charset="0"/>
              <a:buAutoNum type="arabicPeriod"/>
            </a:pPr>
            <a:r>
              <a:rPr lang="en-US" dirty="0" smtClean="0"/>
              <a:t>Go back and write your introduction. Share. Repeat for other sections.</a:t>
            </a:r>
          </a:p>
        </p:txBody>
      </p:sp>
      <p:sp>
        <p:nvSpPr>
          <p:cNvPr id="5" name="Subtitle 2"/>
          <p:cNvSpPr txBox="1">
            <a:spLocks/>
          </p:cNvSpPr>
          <p:nvPr/>
        </p:nvSpPr>
        <p:spPr>
          <a:xfrm>
            <a:off x="2679904" y="4819437"/>
            <a:ext cx="6831673" cy="1086237"/>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en-US" dirty="0" smtClean="0"/>
              <a:t>Phase III</a:t>
            </a:r>
          </a:p>
          <a:p>
            <a:pPr marL="457200" indent="-457200" algn="l">
              <a:buFont typeface="Franklin Gothic Book" panose="020B0503020102020204" pitchFamily="34" charset="0"/>
              <a:buAutoNum type="arabicPeriod"/>
            </a:pPr>
            <a:r>
              <a:rPr lang="en-US" dirty="0" smtClean="0"/>
              <a:t>Post the process somewhere in the room. Writing center?</a:t>
            </a:r>
          </a:p>
          <a:p>
            <a:pPr marL="457200" indent="-457200" algn="l">
              <a:buFont typeface="Franklin Gothic Book" panose="020B0503020102020204" pitchFamily="34" charset="0"/>
              <a:buAutoNum type="arabicPeriod"/>
            </a:pPr>
            <a:r>
              <a:rPr lang="en-US" dirty="0" smtClean="0"/>
              <a:t>This is now an option for writers’ workshop. </a:t>
            </a:r>
          </a:p>
          <a:p>
            <a:pPr marL="457200" indent="-457200" algn="l">
              <a:buFont typeface="Franklin Gothic Book" panose="020B0503020102020204" pitchFamily="34" charset="0"/>
              <a:buAutoNum type="arabicPeriod"/>
            </a:pPr>
            <a:r>
              <a:rPr lang="en-US" dirty="0" smtClean="0"/>
              <a:t>Plan, draft, confer, peer-edit, revise, confer, publish.* </a:t>
            </a:r>
          </a:p>
        </p:txBody>
      </p:sp>
    </p:spTree>
    <p:extLst>
      <p:ext uri="{BB962C8B-B14F-4D97-AF65-F5344CB8AC3E}">
        <p14:creationId xmlns:p14="http://schemas.microsoft.com/office/powerpoint/2010/main" val="1938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6717" y="2967335"/>
            <a:ext cx="9318577"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“by teaching we learn”</a:t>
            </a:r>
          </a:p>
          <a:p>
            <a:pPr algn="ctr"/>
            <a:r>
              <a:rPr lang="en-US" sz="5400" b="1" dirty="0" smtClean="0">
                <a:ln w="22225">
                  <a:solidFill>
                    <a:schemeClr val="accent2"/>
                  </a:solidFill>
                  <a:prstDash val="solid"/>
                </a:ln>
                <a:solidFill>
                  <a:schemeClr val="accent2">
                    <a:lumMod val="40000"/>
                    <a:lumOff val="60000"/>
                  </a:schemeClr>
                </a:solidFill>
                <a:hlinkClick r:id="rId2"/>
              </a:rPr>
              <a:t>Instructional Video</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840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23296" y="1596865"/>
            <a:ext cx="9744892" cy="1311797"/>
          </a:xfrm>
        </p:spPr>
        <p:txBody>
          <a:bodyPr/>
          <a:lstStyle/>
          <a:p>
            <a:r>
              <a:rPr lang="en-US" dirty="0" smtClean="0"/>
              <a:t>Make it work for you</a:t>
            </a:r>
            <a:endParaRPr lang="en-US" dirty="0"/>
          </a:p>
        </p:txBody>
      </p:sp>
      <p:sp>
        <p:nvSpPr>
          <p:cNvPr id="7" name="Subtitle 6"/>
          <p:cNvSpPr>
            <a:spLocks noGrp="1"/>
          </p:cNvSpPr>
          <p:nvPr>
            <p:ph type="subTitle" idx="1"/>
          </p:nvPr>
        </p:nvSpPr>
        <p:spPr>
          <a:xfrm>
            <a:off x="2679906" y="2812869"/>
            <a:ext cx="6831673" cy="3257005"/>
          </a:xfrm>
        </p:spPr>
        <p:txBody>
          <a:bodyPr>
            <a:normAutofit fontScale="55000" lnSpcReduction="20000"/>
          </a:bodyPr>
          <a:lstStyle/>
          <a:p>
            <a:pPr algn="l"/>
            <a:r>
              <a:rPr lang="en-US" b="1" dirty="0" smtClean="0"/>
              <a:t>       For your consideration: </a:t>
            </a:r>
            <a:endParaRPr lang="en-US" b="1" dirty="0"/>
          </a:p>
          <a:p>
            <a:pPr marL="457200" indent="-457200" algn="l">
              <a:buFont typeface="+mj-lt"/>
              <a:buAutoNum type="arabicPeriod"/>
            </a:pPr>
            <a:r>
              <a:rPr lang="en-US" dirty="0" smtClean="0"/>
              <a:t>Choose your genre and objective</a:t>
            </a:r>
          </a:p>
          <a:p>
            <a:pPr marL="457200" indent="-457200" algn="l">
              <a:buFont typeface="+mj-lt"/>
              <a:buAutoNum type="arabicPeriod"/>
            </a:pPr>
            <a:r>
              <a:rPr lang="en-US" dirty="0" smtClean="0"/>
              <a:t>Know the structure</a:t>
            </a:r>
          </a:p>
          <a:p>
            <a:pPr marL="457200" indent="-457200" algn="l">
              <a:buFont typeface="+mj-lt"/>
              <a:buAutoNum type="arabicPeriod"/>
            </a:pPr>
            <a:r>
              <a:rPr lang="en-US" dirty="0" smtClean="0"/>
              <a:t>Learn it, plan it, model it. </a:t>
            </a:r>
          </a:p>
          <a:p>
            <a:pPr marL="457200" indent="-457200" algn="l">
              <a:buFont typeface="+mj-lt"/>
              <a:buAutoNum type="arabicPeriod"/>
            </a:pPr>
            <a:r>
              <a:rPr lang="en-US" dirty="0" smtClean="0"/>
              <a:t>Guided practice is imperative</a:t>
            </a:r>
          </a:p>
          <a:p>
            <a:pPr marL="457200" indent="-457200" algn="l">
              <a:buFont typeface="+mj-lt"/>
              <a:buAutoNum type="arabicPeriod"/>
            </a:pPr>
            <a:r>
              <a:rPr lang="en-US" dirty="0" smtClean="0"/>
              <a:t>Provide independent practice</a:t>
            </a:r>
          </a:p>
          <a:p>
            <a:pPr marL="457200" indent="-457200" algn="l">
              <a:buFont typeface="+mj-lt"/>
              <a:buAutoNum type="arabicPeriod"/>
            </a:pPr>
            <a:r>
              <a:rPr lang="en-US" dirty="0" smtClean="0"/>
              <a:t>The writing process should guide writers’ workshop</a:t>
            </a:r>
          </a:p>
          <a:p>
            <a:pPr marL="457200" indent="-457200" algn="l">
              <a:buFont typeface="+mj-lt"/>
              <a:buAutoNum type="arabicPeriod"/>
            </a:pPr>
            <a:r>
              <a:rPr lang="en-US" dirty="0" smtClean="0"/>
              <a:t>Confer, confer, confer</a:t>
            </a:r>
          </a:p>
          <a:p>
            <a:pPr marL="457200" indent="-457200" algn="l">
              <a:buFont typeface="+mj-lt"/>
              <a:buAutoNum type="arabicPeriod"/>
            </a:pPr>
            <a:r>
              <a:rPr lang="en-US" dirty="0" smtClean="0"/>
              <a:t>Allow time for sharing</a:t>
            </a:r>
          </a:p>
          <a:p>
            <a:pPr marL="457200" indent="-457200" algn="l">
              <a:buFont typeface="+mj-lt"/>
              <a:buAutoNum type="arabicPeriod"/>
            </a:pPr>
            <a:r>
              <a:rPr lang="en-US" dirty="0" smtClean="0"/>
              <a:t>Consider occasions for creative publishing</a:t>
            </a:r>
          </a:p>
        </p:txBody>
      </p:sp>
      <p:pic>
        <p:nvPicPr>
          <p:cNvPr id="1229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471" y="2155098"/>
            <a:ext cx="6096000"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9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92"/>
                                        </p:tgtEl>
                                        <p:attrNameLst>
                                          <p:attrName>style.visibility</p:attrName>
                                        </p:attrNameLst>
                                      </p:cBhvr>
                                      <p:to>
                                        <p:strVal val="visible"/>
                                      </p:to>
                                    </p:set>
                                    <p:animEffect transition="in" filter="fade">
                                      <p:cBhvr>
                                        <p:cTn id="5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3999" y="1122363"/>
            <a:ext cx="9562011" cy="1194117"/>
          </a:xfrm>
        </p:spPr>
        <p:txBody>
          <a:bodyPr/>
          <a:lstStyle/>
          <a:p>
            <a:r>
              <a:rPr lang="en-US" dirty="0" smtClean="0"/>
              <a:t>Writing and the Brain</a:t>
            </a:r>
            <a:endParaRPr lang="en-US" dirty="0"/>
          </a:p>
        </p:txBody>
      </p:sp>
      <p:sp>
        <p:nvSpPr>
          <p:cNvPr id="7" name="Text Placeholder 6"/>
          <p:cNvSpPr>
            <a:spLocks noGrp="1"/>
          </p:cNvSpPr>
          <p:nvPr>
            <p:ph type="body" idx="1"/>
          </p:nvPr>
        </p:nvSpPr>
        <p:spPr/>
        <p:txBody>
          <a:bodyPr/>
          <a:lstStyle/>
          <a:p>
            <a:endParaRPr lang="en-US" dirty="0"/>
          </a:p>
        </p:txBody>
      </p:sp>
      <p:pic>
        <p:nvPicPr>
          <p:cNvPr id="7170" name="Picture 2" descr="Image result for 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389" y="2316480"/>
            <a:ext cx="6269221" cy="442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1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2398" y="5750768"/>
            <a:ext cx="4934749" cy="646331"/>
          </a:xfrm>
          <a:prstGeom prst="rect">
            <a:avLst/>
          </a:prstGeom>
        </p:spPr>
        <p:txBody>
          <a:bodyPr wrap="none">
            <a:spAutoFit/>
          </a:bodyPr>
          <a:lstStyle/>
          <a:p>
            <a:r>
              <a:rPr lang="en-US" dirty="0" smtClean="0">
                <a:hlinkClick r:id=""/>
              </a:rPr>
              <a:t>Conferring with an Avatar</a:t>
            </a:r>
          </a:p>
          <a:p>
            <a:r>
              <a:rPr lang="en-US" dirty="0" smtClean="0">
                <a:hlinkClick r:id=""/>
              </a:rPr>
              <a:t>https</a:t>
            </a:r>
            <a:r>
              <a:rPr lang="en-US" dirty="0">
                <a:hlinkClick r:id="rId2"/>
              </a:rPr>
              <a:t>://www.youtube.com/watch?v=Y9gHpIH9RTA</a:t>
            </a:r>
            <a:endParaRPr lang="en-US" dirty="0"/>
          </a:p>
        </p:txBody>
      </p:sp>
      <p:pic>
        <p:nvPicPr>
          <p:cNvPr id="6146" name="Picture 2" descr="Image may contain: 1 person, smiling, hat, child and in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0380" y="1532727"/>
            <a:ext cx="6628237" cy="37283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US" dirty="0"/>
          </a:p>
        </p:txBody>
      </p:sp>
      <p:sp>
        <p:nvSpPr>
          <p:cNvPr id="6" name="Title 5"/>
          <p:cNvSpPr>
            <a:spLocks noGrp="1"/>
          </p:cNvSpPr>
          <p:nvPr>
            <p:ph type="title"/>
          </p:nvPr>
        </p:nvSpPr>
        <p:spPr/>
        <p:txBody>
          <a:bodyPr/>
          <a:lstStyle/>
          <a:p>
            <a:endParaRPr lang="en-US" dirty="0"/>
          </a:p>
        </p:txBody>
      </p:sp>
      <p:pic>
        <p:nvPicPr>
          <p:cNvPr id="6148" name="Picture 4" descr="Image result for grinds my ge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44" y="206513"/>
            <a:ext cx="6663236" cy="50545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5825" y="3211175"/>
            <a:ext cx="516680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Peer-Editing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297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Styles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180" r="8180"/>
          <a:stretch>
            <a:fillRect/>
          </a:stretch>
        </p:blipFill>
        <p:spPr/>
      </p:pic>
      <p:cxnSp>
        <p:nvCxnSpPr>
          <p:cNvPr id="7" name="Straight Connector 6"/>
          <p:cNvCxnSpPr/>
          <p:nvPr/>
        </p:nvCxnSpPr>
        <p:spPr>
          <a:xfrm>
            <a:off x="3789330" y="527537"/>
            <a:ext cx="0" cy="4079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34595" y="2286000"/>
            <a:ext cx="533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47704" y="1055077"/>
            <a:ext cx="1149674" cy="369332"/>
          </a:xfrm>
          <a:prstGeom prst="rect">
            <a:avLst/>
          </a:prstGeom>
          <a:noFill/>
        </p:spPr>
        <p:txBody>
          <a:bodyPr wrap="none" rtlCol="0">
            <a:spAutoFit/>
          </a:bodyPr>
          <a:lstStyle/>
          <a:p>
            <a:r>
              <a:rPr lang="en-US" dirty="0" smtClean="0"/>
              <a:t>Mastery</a:t>
            </a:r>
            <a:endParaRPr lang="en-US" dirty="0"/>
          </a:p>
        </p:txBody>
      </p:sp>
      <p:sp>
        <p:nvSpPr>
          <p:cNvPr id="11" name="TextBox 10"/>
          <p:cNvSpPr txBox="1"/>
          <p:nvPr/>
        </p:nvSpPr>
        <p:spPr>
          <a:xfrm>
            <a:off x="2114655" y="1430326"/>
            <a:ext cx="1415772"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Duke</a:t>
            </a:r>
            <a:endParaRPr lang="en-US" sz="4000" b="1" dirty="0">
              <a:effectLst>
                <a:outerShdw blurRad="38100" dist="38100" dir="2700000" algn="tl">
                  <a:srgbClr val="000000">
                    <a:alpha val="43137"/>
                  </a:srgbClr>
                </a:outerShdw>
              </a:effectLst>
            </a:endParaRPr>
          </a:p>
        </p:txBody>
      </p:sp>
      <p:sp>
        <p:nvSpPr>
          <p:cNvPr id="12" name="TextBox 11"/>
          <p:cNvSpPr txBox="1"/>
          <p:nvPr/>
        </p:nvSpPr>
        <p:spPr>
          <a:xfrm>
            <a:off x="3901595" y="1063244"/>
            <a:ext cx="1976823" cy="369332"/>
          </a:xfrm>
          <a:prstGeom prst="rect">
            <a:avLst/>
          </a:prstGeom>
          <a:noFill/>
        </p:spPr>
        <p:txBody>
          <a:bodyPr wrap="none" rtlCol="0">
            <a:spAutoFit/>
          </a:bodyPr>
          <a:lstStyle/>
          <a:p>
            <a:r>
              <a:rPr lang="en-US" dirty="0" smtClean="0"/>
              <a:t>Interpersonal</a:t>
            </a:r>
            <a:endParaRPr lang="en-US" dirty="0"/>
          </a:p>
        </p:txBody>
      </p:sp>
      <p:sp>
        <p:nvSpPr>
          <p:cNvPr id="13" name="TextBox 12"/>
          <p:cNvSpPr txBox="1"/>
          <p:nvPr/>
        </p:nvSpPr>
        <p:spPr>
          <a:xfrm>
            <a:off x="4016381" y="1409130"/>
            <a:ext cx="1723549"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Buddy</a:t>
            </a:r>
            <a:endParaRPr lang="en-US" sz="4000" b="1" dirty="0">
              <a:effectLst>
                <a:outerShdw blurRad="38100" dist="38100" dir="2700000" algn="tl">
                  <a:srgbClr val="000000">
                    <a:alpha val="43137"/>
                  </a:srgbClr>
                </a:outerShdw>
              </a:effectLst>
            </a:endParaRPr>
          </a:p>
        </p:txBody>
      </p:sp>
      <p:sp>
        <p:nvSpPr>
          <p:cNvPr id="14" name="TextBox 13"/>
          <p:cNvSpPr txBox="1"/>
          <p:nvPr/>
        </p:nvSpPr>
        <p:spPr>
          <a:xfrm>
            <a:off x="1586053" y="2848707"/>
            <a:ext cx="1976823" cy="369332"/>
          </a:xfrm>
          <a:prstGeom prst="rect">
            <a:avLst/>
          </a:prstGeom>
          <a:noFill/>
        </p:spPr>
        <p:txBody>
          <a:bodyPr wrap="none" rtlCol="0">
            <a:spAutoFit/>
          </a:bodyPr>
          <a:lstStyle/>
          <a:p>
            <a:r>
              <a:rPr lang="en-US" dirty="0" smtClean="0"/>
              <a:t>Understanding</a:t>
            </a:r>
            <a:endParaRPr lang="en-US" dirty="0"/>
          </a:p>
        </p:txBody>
      </p:sp>
      <p:sp>
        <p:nvSpPr>
          <p:cNvPr id="15" name="TextBox 14"/>
          <p:cNvSpPr txBox="1"/>
          <p:nvPr/>
        </p:nvSpPr>
        <p:spPr>
          <a:xfrm>
            <a:off x="1404913" y="3171256"/>
            <a:ext cx="2339102"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Electra</a:t>
            </a:r>
            <a:endParaRPr lang="en-US" sz="4000" b="1" dirty="0">
              <a:effectLst>
                <a:outerShdw blurRad="38100" dist="38100" dir="2700000" algn="tl">
                  <a:srgbClr val="000000">
                    <a:alpha val="43137"/>
                  </a:srgbClr>
                </a:outerShdw>
              </a:effectLst>
            </a:endParaRPr>
          </a:p>
        </p:txBody>
      </p:sp>
      <p:sp>
        <p:nvSpPr>
          <p:cNvPr id="16" name="TextBox 15"/>
          <p:cNvSpPr txBox="1"/>
          <p:nvPr/>
        </p:nvSpPr>
        <p:spPr>
          <a:xfrm>
            <a:off x="3901595" y="2801924"/>
            <a:ext cx="2252540" cy="369332"/>
          </a:xfrm>
          <a:prstGeom prst="rect">
            <a:avLst/>
          </a:prstGeom>
          <a:noFill/>
        </p:spPr>
        <p:txBody>
          <a:bodyPr wrap="none" rtlCol="0">
            <a:spAutoFit/>
          </a:bodyPr>
          <a:lstStyle/>
          <a:p>
            <a:r>
              <a:rPr lang="en-US" dirty="0" smtClean="0"/>
              <a:t>Self-Expressive</a:t>
            </a:r>
            <a:endParaRPr lang="en-US" dirty="0"/>
          </a:p>
        </p:txBody>
      </p:sp>
      <p:sp>
        <p:nvSpPr>
          <p:cNvPr id="17" name="TextBox 16"/>
          <p:cNvSpPr txBox="1"/>
          <p:nvPr/>
        </p:nvSpPr>
        <p:spPr>
          <a:xfrm>
            <a:off x="3858314" y="3171256"/>
            <a:ext cx="2339102"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Celeste</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340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172308"/>
            <a:ext cx="12344400" cy="3970318"/>
          </a:xfrm>
          <a:prstGeom prst="rect">
            <a:avLst/>
          </a:prstGeom>
          <a:noFill/>
        </p:spPr>
        <p:txBody>
          <a:bodyPr wrap="square" rtlCol="0">
            <a:spAutoFit/>
          </a:bodyPr>
          <a:lstStyle/>
          <a:p>
            <a:r>
              <a:rPr lang="en-US" dirty="0"/>
              <a:t>MASTERY - </a:t>
            </a:r>
          </a:p>
          <a:p>
            <a:pPr lvl="0"/>
            <a:r>
              <a:rPr lang="en-US" b="1" dirty="0"/>
              <a:t>S</a:t>
            </a:r>
            <a:r>
              <a:rPr lang="en-US" dirty="0"/>
              <a:t>tart with clear expectations</a:t>
            </a:r>
          </a:p>
          <a:p>
            <a:pPr lvl="0"/>
            <a:r>
              <a:rPr lang="en-US" b="1" dirty="0"/>
              <a:t>T</a:t>
            </a:r>
            <a:r>
              <a:rPr lang="en-US" dirty="0"/>
              <a:t>ell students what they need to know and how to do it step by step</a:t>
            </a:r>
          </a:p>
          <a:p>
            <a:pPr lvl="0"/>
            <a:r>
              <a:rPr lang="en-US" b="1" dirty="0"/>
              <a:t>E</a:t>
            </a:r>
            <a:r>
              <a:rPr lang="en-US" dirty="0"/>
              <a:t>stablish opportunities for concrete experiences </a:t>
            </a:r>
          </a:p>
          <a:p>
            <a:pPr lvl="0"/>
            <a:r>
              <a:rPr lang="en-US" b="1" dirty="0"/>
              <a:t>P</a:t>
            </a:r>
            <a:r>
              <a:rPr lang="en-US" dirty="0"/>
              <a:t>rovide speedy feedback</a:t>
            </a:r>
          </a:p>
          <a:p>
            <a:r>
              <a:rPr lang="en-US" b="1" dirty="0"/>
              <a:t>S</a:t>
            </a:r>
            <a:r>
              <a:rPr lang="en-US" dirty="0"/>
              <a:t>eparate practice from </a:t>
            </a:r>
            <a:r>
              <a:rPr lang="en-US" dirty="0" smtClean="0"/>
              <a:t>performance</a:t>
            </a:r>
          </a:p>
          <a:p>
            <a:endParaRPr lang="en-US" dirty="0"/>
          </a:p>
          <a:p>
            <a:r>
              <a:rPr lang="en-US" dirty="0"/>
              <a:t>INTERPERSONAL -</a:t>
            </a:r>
          </a:p>
          <a:p>
            <a:pPr lvl="0"/>
            <a:r>
              <a:rPr lang="en-US" b="1" dirty="0"/>
              <a:t>T</a:t>
            </a:r>
            <a:r>
              <a:rPr lang="en-US" dirty="0"/>
              <a:t>ie content to a personal experience</a:t>
            </a:r>
          </a:p>
          <a:p>
            <a:pPr lvl="0"/>
            <a:r>
              <a:rPr lang="en-US" b="1" dirty="0"/>
              <a:t>R</a:t>
            </a:r>
            <a:r>
              <a:rPr lang="en-US" dirty="0"/>
              <a:t>einforce learning through support and positive feedback</a:t>
            </a:r>
          </a:p>
          <a:p>
            <a:pPr lvl="0"/>
            <a:r>
              <a:rPr lang="en-US" b="1" dirty="0"/>
              <a:t>U</a:t>
            </a:r>
            <a:r>
              <a:rPr lang="en-US" dirty="0"/>
              <a:t>se the world outside the classroom as a resource</a:t>
            </a:r>
          </a:p>
          <a:p>
            <a:pPr lvl="0"/>
            <a:r>
              <a:rPr lang="en-US" b="1" dirty="0"/>
              <a:t>S</a:t>
            </a:r>
            <a:r>
              <a:rPr lang="en-US" dirty="0"/>
              <a:t>elect activities that build on personal experiences and cooperative structures</a:t>
            </a:r>
          </a:p>
          <a:p>
            <a:pPr lvl="0"/>
            <a:r>
              <a:rPr lang="en-US" b="1" dirty="0"/>
              <a:t>T</a:t>
            </a:r>
            <a:r>
              <a:rPr lang="en-US" dirty="0"/>
              <a:t>ake time to help establish personal goals, encourage reflection, and </a:t>
            </a:r>
            <a:r>
              <a:rPr lang="en-US" dirty="0" smtClean="0"/>
              <a:t>praise performance</a:t>
            </a:r>
            <a:endParaRPr lang="en-US" dirty="0"/>
          </a:p>
          <a:p>
            <a:endParaRPr lang="en-US" dirty="0"/>
          </a:p>
        </p:txBody>
      </p:sp>
    </p:spTree>
    <p:extLst>
      <p:ext uri="{BB962C8B-B14F-4D97-AF65-F5344CB8AC3E}">
        <p14:creationId xmlns:p14="http://schemas.microsoft.com/office/powerpoint/2010/main" val="170371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172308"/>
            <a:ext cx="12344400" cy="4247317"/>
          </a:xfrm>
          <a:prstGeom prst="rect">
            <a:avLst/>
          </a:prstGeom>
          <a:noFill/>
        </p:spPr>
        <p:txBody>
          <a:bodyPr wrap="square" rtlCol="0">
            <a:spAutoFit/>
          </a:bodyPr>
          <a:lstStyle/>
          <a:p>
            <a:r>
              <a:rPr lang="en-US" dirty="0"/>
              <a:t>UNDERSTANDING -</a:t>
            </a:r>
          </a:p>
          <a:p>
            <a:pPr lvl="0"/>
            <a:r>
              <a:rPr lang="en-US" b="1" dirty="0"/>
              <a:t>P</a:t>
            </a:r>
            <a:r>
              <a:rPr lang="en-US" dirty="0"/>
              <a:t>rovide questions that puzzle and data that teases</a:t>
            </a:r>
          </a:p>
          <a:p>
            <a:pPr lvl="0"/>
            <a:r>
              <a:rPr lang="en-US" b="1" dirty="0"/>
              <a:t>R</a:t>
            </a:r>
            <a:r>
              <a:rPr lang="en-US" dirty="0"/>
              <a:t>equire students to hypothesize and develop plans of action before they explore answers</a:t>
            </a:r>
          </a:p>
          <a:p>
            <a:pPr lvl="0"/>
            <a:r>
              <a:rPr lang="en-US" b="1" dirty="0"/>
              <a:t>O</a:t>
            </a:r>
            <a:r>
              <a:rPr lang="en-US" dirty="0"/>
              <a:t>pen the learning process to questions that stimulate deeper thought</a:t>
            </a:r>
          </a:p>
          <a:p>
            <a:pPr lvl="0"/>
            <a:r>
              <a:rPr lang="en-US" b="1" dirty="0"/>
              <a:t>B</a:t>
            </a:r>
            <a:r>
              <a:rPr lang="en-US" dirty="0"/>
              <a:t>uild in opportunities for students to share their explanations and to provide evidence </a:t>
            </a:r>
            <a:r>
              <a:rPr lang="en-US" dirty="0" smtClean="0"/>
              <a:t>and </a:t>
            </a:r>
            <a:r>
              <a:rPr lang="en-US" dirty="0"/>
              <a:t>proof for their ideas</a:t>
            </a:r>
          </a:p>
          <a:p>
            <a:r>
              <a:rPr lang="en-US" b="1" dirty="0"/>
              <a:t>E</a:t>
            </a:r>
            <a:r>
              <a:rPr lang="en-US" dirty="0"/>
              <a:t>valuate students’ critical thinking and problem solving </a:t>
            </a:r>
            <a:r>
              <a:rPr lang="en-US" dirty="0" smtClean="0"/>
              <a:t>skills</a:t>
            </a:r>
          </a:p>
          <a:p>
            <a:endParaRPr lang="en-US" dirty="0"/>
          </a:p>
          <a:p>
            <a:r>
              <a:rPr lang="en-US" dirty="0"/>
              <a:t>SELF-EXPRESSIVE -</a:t>
            </a:r>
          </a:p>
          <a:p>
            <a:pPr lvl="0"/>
            <a:r>
              <a:rPr lang="en-US" b="1" dirty="0"/>
              <a:t>I</a:t>
            </a:r>
            <a:r>
              <a:rPr lang="en-US" dirty="0"/>
              <a:t>nspire students to think divergently and imaginatively</a:t>
            </a:r>
          </a:p>
          <a:p>
            <a:pPr lvl="0"/>
            <a:r>
              <a:rPr lang="en-US" b="1" dirty="0"/>
              <a:t>M</a:t>
            </a:r>
            <a:r>
              <a:rPr lang="en-US" dirty="0"/>
              <a:t>odel creative work so students can examine and establish criteria for assessment</a:t>
            </a:r>
          </a:p>
          <a:p>
            <a:pPr lvl="0"/>
            <a:r>
              <a:rPr lang="en-US" b="1" dirty="0"/>
              <a:t>A</a:t>
            </a:r>
            <a:r>
              <a:rPr lang="en-US" dirty="0"/>
              <a:t>llow students choice of activities and multiple methods for showing what they know</a:t>
            </a:r>
          </a:p>
          <a:p>
            <a:pPr lvl="0"/>
            <a:r>
              <a:rPr lang="en-US" b="1" dirty="0"/>
              <a:t>G</a:t>
            </a:r>
            <a:r>
              <a:rPr lang="en-US" dirty="0"/>
              <a:t>ive feedback, coach, and provide an audience for sharing work</a:t>
            </a:r>
          </a:p>
          <a:p>
            <a:pPr lvl="0"/>
            <a:r>
              <a:rPr lang="en-US" b="1" dirty="0"/>
              <a:t>E</a:t>
            </a:r>
            <a:r>
              <a:rPr lang="en-US" dirty="0"/>
              <a:t>valuate and assess performance according to established criteria</a:t>
            </a:r>
          </a:p>
          <a:p>
            <a:endParaRPr lang="en-US" dirty="0"/>
          </a:p>
        </p:txBody>
      </p:sp>
    </p:spTree>
    <p:extLst>
      <p:ext uri="{BB962C8B-B14F-4D97-AF65-F5344CB8AC3E}">
        <p14:creationId xmlns:p14="http://schemas.microsoft.com/office/powerpoint/2010/main" val="86097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180" r="8180"/>
          <a:stretch>
            <a:fillRect/>
          </a:stretch>
        </p:blipFill>
        <p:spPr/>
      </p:pic>
      <p:cxnSp>
        <p:nvCxnSpPr>
          <p:cNvPr id="7" name="Straight Connector 6"/>
          <p:cNvCxnSpPr/>
          <p:nvPr/>
        </p:nvCxnSpPr>
        <p:spPr>
          <a:xfrm>
            <a:off x="3789330" y="527537"/>
            <a:ext cx="0" cy="4079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34595" y="2286000"/>
            <a:ext cx="533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47704" y="1055077"/>
            <a:ext cx="1149674" cy="369332"/>
          </a:xfrm>
          <a:prstGeom prst="rect">
            <a:avLst/>
          </a:prstGeom>
          <a:noFill/>
        </p:spPr>
        <p:txBody>
          <a:bodyPr wrap="none" rtlCol="0">
            <a:spAutoFit/>
          </a:bodyPr>
          <a:lstStyle/>
          <a:p>
            <a:r>
              <a:rPr lang="en-US" dirty="0" smtClean="0"/>
              <a:t>Mastery</a:t>
            </a:r>
            <a:endParaRPr lang="en-US" dirty="0"/>
          </a:p>
        </p:txBody>
      </p:sp>
      <p:sp>
        <p:nvSpPr>
          <p:cNvPr id="11" name="TextBox 10"/>
          <p:cNvSpPr txBox="1"/>
          <p:nvPr/>
        </p:nvSpPr>
        <p:spPr>
          <a:xfrm>
            <a:off x="823022" y="1532238"/>
            <a:ext cx="276550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Identify Steps</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3901595" y="1063244"/>
            <a:ext cx="1976823" cy="369332"/>
          </a:xfrm>
          <a:prstGeom prst="rect">
            <a:avLst/>
          </a:prstGeom>
          <a:noFill/>
        </p:spPr>
        <p:txBody>
          <a:bodyPr wrap="none" rtlCol="0">
            <a:spAutoFit/>
          </a:bodyPr>
          <a:lstStyle/>
          <a:p>
            <a:r>
              <a:rPr lang="en-US" dirty="0" smtClean="0"/>
              <a:t>Interpersonal</a:t>
            </a:r>
            <a:endParaRPr lang="en-US" dirty="0"/>
          </a:p>
        </p:txBody>
      </p:sp>
      <p:sp>
        <p:nvSpPr>
          <p:cNvPr id="13" name="TextBox 12"/>
          <p:cNvSpPr txBox="1"/>
          <p:nvPr/>
        </p:nvSpPr>
        <p:spPr>
          <a:xfrm>
            <a:off x="3901595" y="1532239"/>
            <a:ext cx="313419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Game and Reflect</a:t>
            </a:r>
            <a:endParaRPr lang="en-US" sz="2400" b="1" dirty="0">
              <a:effectLst>
                <a:outerShdw blurRad="38100" dist="38100" dir="2700000" algn="tl">
                  <a:srgbClr val="000000">
                    <a:alpha val="43137"/>
                  </a:srgbClr>
                </a:outerShdw>
              </a:effectLst>
            </a:endParaRPr>
          </a:p>
        </p:txBody>
      </p:sp>
      <p:sp>
        <p:nvSpPr>
          <p:cNvPr id="14" name="TextBox 13"/>
          <p:cNvSpPr txBox="1"/>
          <p:nvPr/>
        </p:nvSpPr>
        <p:spPr>
          <a:xfrm>
            <a:off x="1586053" y="2801923"/>
            <a:ext cx="1976823" cy="369332"/>
          </a:xfrm>
          <a:prstGeom prst="rect">
            <a:avLst/>
          </a:prstGeom>
          <a:noFill/>
        </p:spPr>
        <p:txBody>
          <a:bodyPr wrap="none" rtlCol="0">
            <a:spAutoFit/>
          </a:bodyPr>
          <a:lstStyle/>
          <a:p>
            <a:r>
              <a:rPr lang="en-US" dirty="0" smtClean="0"/>
              <a:t>Understanding</a:t>
            </a:r>
            <a:endParaRPr lang="en-US" dirty="0"/>
          </a:p>
        </p:txBody>
      </p:sp>
      <p:sp>
        <p:nvSpPr>
          <p:cNvPr id="15" name="TextBox 14"/>
          <p:cNvSpPr txBox="1"/>
          <p:nvPr/>
        </p:nvSpPr>
        <p:spPr>
          <a:xfrm>
            <a:off x="2269344" y="3229980"/>
            <a:ext cx="110639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Essay</a:t>
            </a:r>
            <a:endParaRPr lang="en-US" sz="2400" b="1" dirty="0">
              <a:effectLst>
                <a:outerShdw blurRad="38100" dist="38100" dir="2700000" algn="tl">
                  <a:srgbClr val="000000">
                    <a:alpha val="43137"/>
                  </a:srgbClr>
                </a:outerShdw>
              </a:effectLst>
            </a:endParaRPr>
          </a:p>
        </p:txBody>
      </p:sp>
      <p:sp>
        <p:nvSpPr>
          <p:cNvPr id="16" name="TextBox 15"/>
          <p:cNvSpPr txBox="1"/>
          <p:nvPr/>
        </p:nvSpPr>
        <p:spPr>
          <a:xfrm>
            <a:off x="3901595" y="2801924"/>
            <a:ext cx="2252540" cy="369332"/>
          </a:xfrm>
          <a:prstGeom prst="rect">
            <a:avLst/>
          </a:prstGeom>
          <a:noFill/>
        </p:spPr>
        <p:txBody>
          <a:bodyPr wrap="none" rtlCol="0">
            <a:spAutoFit/>
          </a:bodyPr>
          <a:lstStyle/>
          <a:p>
            <a:r>
              <a:rPr lang="en-US" dirty="0" smtClean="0"/>
              <a:t>Self-Expressive</a:t>
            </a:r>
            <a:endParaRPr lang="en-US" dirty="0"/>
          </a:p>
        </p:txBody>
      </p:sp>
      <p:sp>
        <p:nvSpPr>
          <p:cNvPr id="17" name="TextBox 16"/>
          <p:cNvSpPr txBox="1"/>
          <p:nvPr/>
        </p:nvSpPr>
        <p:spPr>
          <a:xfrm>
            <a:off x="3789330" y="3229979"/>
            <a:ext cx="2949846"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Creative Choice</a:t>
            </a:r>
            <a:endParaRPr lang="en-US" sz="2400" b="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fontScale="90000"/>
          </a:bodyPr>
          <a:lstStyle/>
          <a:p>
            <a:r>
              <a:rPr lang="en-US" dirty="0" smtClean="0"/>
              <a:t>Writing about Math with the Brain in Mind</a:t>
            </a:r>
            <a:endParaRPr lang="en-US" dirty="0"/>
          </a:p>
        </p:txBody>
      </p:sp>
    </p:spTree>
    <p:extLst>
      <p:ext uri="{BB962C8B-B14F-4D97-AF65-F5344CB8AC3E}">
        <p14:creationId xmlns:p14="http://schemas.microsoft.com/office/powerpoint/2010/main" val="368603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Identify the Steps	</a:t>
            </a:r>
            <a:endParaRPr lang="en-US" dirty="0"/>
          </a:p>
        </p:txBody>
      </p:sp>
      <p:sp>
        <p:nvSpPr>
          <p:cNvPr id="6" name="Subtitle 5"/>
          <p:cNvSpPr>
            <a:spLocks noGrp="1"/>
          </p:cNvSpPr>
          <p:nvPr>
            <p:ph type="subTitle" idx="1"/>
          </p:nvPr>
        </p:nvSpPr>
        <p:spPr>
          <a:xfrm>
            <a:off x="1524000" y="2766014"/>
            <a:ext cx="9144000" cy="2328499"/>
          </a:xfrm>
        </p:spPr>
        <p:txBody>
          <a:bodyPr>
            <a:normAutofit fontScale="92500" lnSpcReduction="20000"/>
          </a:bodyPr>
          <a:lstStyle/>
          <a:p>
            <a:r>
              <a:rPr lang="en-US" dirty="0" smtClean="0"/>
              <a:t>Go online.</a:t>
            </a:r>
          </a:p>
          <a:p>
            <a:r>
              <a:rPr lang="en-US" dirty="0" smtClean="0"/>
              <a:t>Find the steps to multiplication and division.</a:t>
            </a:r>
          </a:p>
          <a:p>
            <a:r>
              <a:rPr lang="en-US" dirty="0" smtClean="0"/>
              <a:t>Identify how they are </a:t>
            </a:r>
            <a:r>
              <a:rPr lang="en-US" dirty="0" smtClean="0"/>
              <a:t>alike/different, and complete a Venn diagram.</a:t>
            </a:r>
          </a:p>
          <a:p>
            <a:r>
              <a:rPr lang="en-US" dirty="0" smtClean="0"/>
              <a:t>Write compare/contrast nonfiction article. </a:t>
            </a:r>
            <a:endParaRPr lang="en-US" dirty="0"/>
          </a:p>
        </p:txBody>
      </p:sp>
    </p:spTree>
    <p:extLst>
      <p:ext uri="{BB962C8B-B14F-4D97-AF65-F5344CB8AC3E}">
        <p14:creationId xmlns:p14="http://schemas.microsoft.com/office/powerpoint/2010/main" val="250213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50857" y="4662149"/>
            <a:ext cx="6524446" cy="534836"/>
          </a:xfrm>
        </p:spPr>
        <p:txBody>
          <a:bodyPr/>
          <a:lstStyle/>
          <a:p>
            <a:r>
              <a:rPr lang="en-US" dirty="0" smtClean="0">
                <a:hlinkClick r:id="rId2"/>
              </a:rPr>
              <a:t>Video</a:t>
            </a:r>
            <a:endParaRPr lang="en-US" dirty="0"/>
          </a:p>
        </p:txBody>
      </p:sp>
      <p:sp>
        <p:nvSpPr>
          <p:cNvPr id="5" name="Title 4"/>
          <p:cNvSpPr>
            <a:spLocks noGrp="1"/>
          </p:cNvSpPr>
          <p:nvPr>
            <p:ph type="ctrTitle"/>
          </p:nvPr>
        </p:nvSpPr>
        <p:spPr>
          <a:xfrm>
            <a:off x="2450857" y="3291959"/>
            <a:ext cx="9531531" cy="1370190"/>
          </a:xfrm>
        </p:spPr>
        <p:txBody>
          <a:bodyPr/>
          <a:lstStyle/>
          <a:p>
            <a:r>
              <a:rPr lang="en-US" dirty="0" smtClean="0"/>
              <a:t>Missing Factor Game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857" y="395654"/>
            <a:ext cx="63055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50857" y="5129349"/>
            <a:ext cx="9834744" cy="1200329"/>
          </a:xfrm>
          <a:prstGeom prst="rect">
            <a:avLst/>
          </a:prstGeom>
          <a:noFill/>
        </p:spPr>
        <p:txBody>
          <a:bodyPr wrap="none" rtlCol="0">
            <a:spAutoFit/>
          </a:bodyPr>
          <a:lstStyle/>
          <a:p>
            <a:r>
              <a:rPr lang="en-US" dirty="0" smtClean="0"/>
              <a:t>Once complete, students write a reflection – give language stems like:</a:t>
            </a:r>
          </a:p>
          <a:p>
            <a:r>
              <a:rPr lang="en-US" dirty="0" smtClean="0"/>
              <a:t>This game helped me practice _____ because ______. One thing new </a:t>
            </a:r>
          </a:p>
          <a:p>
            <a:r>
              <a:rPr lang="en-US" dirty="0" smtClean="0"/>
              <a:t>I learned was _______. I still can’t figure out _____. I need more</a:t>
            </a:r>
          </a:p>
          <a:p>
            <a:r>
              <a:rPr lang="en-US" dirty="0" smtClean="0"/>
              <a:t>practice with _______. I am really good at _______. </a:t>
            </a:r>
            <a:endParaRPr lang="en-US" dirty="0"/>
          </a:p>
        </p:txBody>
      </p:sp>
    </p:spTree>
    <p:extLst>
      <p:ext uri="{BB962C8B-B14F-4D97-AF65-F5344CB8AC3E}">
        <p14:creationId xmlns:p14="http://schemas.microsoft.com/office/powerpoint/2010/main" val="361266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Math Expository Essays</a:t>
            </a:r>
            <a:endParaRPr lang="en-US" dirty="0"/>
          </a:p>
        </p:txBody>
      </p:sp>
      <p:sp>
        <p:nvSpPr>
          <p:cNvPr id="8" name="Text Placeholder 7"/>
          <p:cNvSpPr>
            <a:spLocks noGrp="1"/>
          </p:cNvSpPr>
          <p:nvPr>
            <p:ph type="body" sz="half" idx="2"/>
          </p:nvPr>
        </p:nvSpPr>
        <p:spPr/>
        <p:txBody>
          <a:bodyPr>
            <a:normAutofit/>
          </a:bodyPr>
          <a:lstStyle/>
          <a:p>
            <a:r>
              <a:rPr lang="en-US" sz="7200" dirty="0" smtClean="0">
                <a:hlinkClick r:id="rId2"/>
              </a:rPr>
              <a:t>Video</a:t>
            </a:r>
            <a:endParaRPr lang="en-US" sz="7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690" y="907073"/>
            <a:ext cx="626745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4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Write a…</a:t>
            </a:r>
            <a:endParaRPr lang="en-US" dirty="0"/>
          </a:p>
        </p:txBody>
      </p:sp>
      <p:sp>
        <p:nvSpPr>
          <p:cNvPr id="6" name="Text Placeholder 5"/>
          <p:cNvSpPr>
            <a:spLocks noGrp="1"/>
          </p:cNvSpPr>
          <p:nvPr>
            <p:ph type="body" idx="1"/>
          </p:nvPr>
        </p:nvSpPr>
        <p:spPr>
          <a:xfrm>
            <a:off x="1524000" y="3602037"/>
            <a:ext cx="9144000" cy="2581049"/>
          </a:xfrm>
        </p:spPr>
        <p:txBody>
          <a:bodyPr>
            <a:normAutofit/>
          </a:bodyPr>
          <a:lstStyle/>
          <a:p>
            <a:r>
              <a:rPr lang="en-US" dirty="0" smtClean="0"/>
              <a:t>…story that uses division/multiplication in the plot</a:t>
            </a:r>
            <a:r>
              <a:rPr lang="en-US" dirty="0" smtClean="0"/>
              <a:t>. Share.</a:t>
            </a:r>
            <a:endParaRPr lang="en-US" dirty="0" smtClean="0"/>
          </a:p>
          <a:p>
            <a:r>
              <a:rPr lang="en-US" dirty="0" smtClean="0"/>
              <a:t>…poem that that includes multiplication/division. Share.</a:t>
            </a:r>
          </a:p>
          <a:p>
            <a:r>
              <a:rPr lang="en-US" dirty="0" smtClean="0"/>
              <a:t>…</a:t>
            </a:r>
            <a:r>
              <a:rPr lang="en-US" dirty="0" smtClean="0">
                <a:hlinkClick r:id="rId2"/>
              </a:rPr>
              <a:t>song</a:t>
            </a:r>
            <a:r>
              <a:rPr lang="en-US" dirty="0" smtClean="0"/>
              <a:t> about division/multiplication. Share.</a:t>
            </a:r>
            <a:endParaRPr lang="en-US" dirty="0"/>
          </a:p>
        </p:txBody>
      </p:sp>
    </p:spTree>
    <p:extLst>
      <p:ext uri="{BB962C8B-B14F-4D97-AF65-F5344CB8AC3E}">
        <p14:creationId xmlns:p14="http://schemas.microsoft.com/office/powerpoint/2010/main" val="141719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180" r="8180"/>
          <a:stretch>
            <a:fillRect/>
          </a:stretch>
        </p:blipFill>
        <p:spPr/>
      </p:pic>
      <p:cxnSp>
        <p:nvCxnSpPr>
          <p:cNvPr id="7" name="Straight Connector 6"/>
          <p:cNvCxnSpPr/>
          <p:nvPr/>
        </p:nvCxnSpPr>
        <p:spPr>
          <a:xfrm>
            <a:off x="3789330" y="527537"/>
            <a:ext cx="0" cy="4079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34595" y="2286000"/>
            <a:ext cx="533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47704" y="1055077"/>
            <a:ext cx="1149674" cy="369332"/>
          </a:xfrm>
          <a:prstGeom prst="rect">
            <a:avLst/>
          </a:prstGeom>
          <a:noFill/>
        </p:spPr>
        <p:txBody>
          <a:bodyPr wrap="none" rtlCol="0">
            <a:spAutoFit/>
          </a:bodyPr>
          <a:lstStyle/>
          <a:p>
            <a:r>
              <a:rPr lang="en-US" dirty="0" smtClean="0"/>
              <a:t>Mastery</a:t>
            </a:r>
            <a:endParaRPr lang="en-US" dirty="0"/>
          </a:p>
        </p:txBody>
      </p:sp>
      <p:sp>
        <p:nvSpPr>
          <p:cNvPr id="11" name="TextBox 10"/>
          <p:cNvSpPr txBox="1"/>
          <p:nvPr/>
        </p:nvSpPr>
        <p:spPr>
          <a:xfrm>
            <a:off x="1392520" y="1505423"/>
            <a:ext cx="2396810"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Experimental</a:t>
            </a:r>
          </a:p>
          <a:p>
            <a:r>
              <a:rPr lang="en-US" sz="2400" b="1" dirty="0" smtClean="0">
                <a:effectLst>
                  <a:outerShdw blurRad="38100" dist="38100" dir="2700000" algn="tl">
                    <a:srgbClr val="000000">
                      <a:alpha val="43137"/>
                    </a:srgbClr>
                  </a:outerShdw>
                </a:effectLst>
              </a:rPr>
              <a:t>Write-Ups</a:t>
            </a:r>
            <a:r>
              <a:rPr lang="en-US" sz="2400" b="1" dirty="0" smtClean="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3901595" y="1063244"/>
            <a:ext cx="1976823" cy="369332"/>
          </a:xfrm>
          <a:prstGeom prst="rect">
            <a:avLst/>
          </a:prstGeom>
          <a:noFill/>
        </p:spPr>
        <p:txBody>
          <a:bodyPr wrap="none" rtlCol="0">
            <a:spAutoFit/>
          </a:bodyPr>
          <a:lstStyle/>
          <a:p>
            <a:r>
              <a:rPr lang="en-US" dirty="0" smtClean="0"/>
              <a:t>Interpersonal</a:t>
            </a:r>
            <a:endParaRPr lang="en-US" dirty="0"/>
          </a:p>
        </p:txBody>
      </p:sp>
      <p:sp>
        <p:nvSpPr>
          <p:cNvPr id="13" name="TextBox 12"/>
          <p:cNvSpPr txBox="1"/>
          <p:nvPr/>
        </p:nvSpPr>
        <p:spPr>
          <a:xfrm>
            <a:off x="3901595" y="1532239"/>
            <a:ext cx="4055919"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Teach the Scientific </a:t>
            </a:r>
          </a:p>
          <a:p>
            <a:r>
              <a:rPr lang="en-US" sz="2400" b="1" dirty="0" smtClean="0">
                <a:effectLst>
                  <a:outerShdw blurRad="38100" dist="38100" dir="2700000" algn="tl">
                    <a:srgbClr val="000000">
                      <a:alpha val="43137"/>
                    </a:srgbClr>
                  </a:outerShdw>
                </a:effectLst>
              </a:rPr>
              <a:t>Method in Groups</a:t>
            </a:r>
            <a:endParaRPr lang="en-US" sz="2400" b="1" dirty="0">
              <a:effectLst>
                <a:outerShdw blurRad="38100" dist="38100" dir="2700000" algn="tl">
                  <a:srgbClr val="000000">
                    <a:alpha val="43137"/>
                  </a:srgbClr>
                </a:outerShdw>
              </a:effectLst>
            </a:endParaRPr>
          </a:p>
        </p:txBody>
      </p:sp>
      <p:sp>
        <p:nvSpPr>
          <p:cNvPr id="14" name="TextBox 13"/>
          <p:cNvSpPr txBox="1"/>
          <p:nvPr/>
        </p:nvSpPr>
        <p:spPr>
          <a:xfrm>
            <a:off x="1586053" y="2801923"/>
            <a:ext cx="1976823" cy="369332"/>
          </a:xfrm>
          <a:prstGeom prst="rect">
            <a:avLst/>
          </a:prstGeom>
          <a:noFill/>
        </p:spPr>
        <p:txBody>
          <a:bodyPr wrap="none" rtlCol="0">
            <a:spAutoFit/>
          </a:bodyPr>
          <a:lstStyle/>
          <a:p>
            <a:r>
              <a:rPr lang="en-US" dirty="0" smtClean="0"/>
              <a:t>Understanding</a:t>
            </a:r>
            <a:endParaRPr lang="en-US" dirty="0"/>
          </a:p>
        </p:txBody>
      </p:sp>
      <p:sp>
        <p:nvSpPr>
          <p:cNvPr id="15" name="TextBox 14"/>
          <p:cNvSpPr txBox="1"/>
          <p:nvPr/>
        </p:nvSpPr>
        <p:spPr>
          <a:xfrm>
            <a:off x="2269344" y="3229980"/>
            <a:ext cx="110639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Essay</a:t>
            </a:r>
            <a:endParaRPr lang="en-US" sz="2400" b="1" dirty="0">
              <a:effectLst>
                <a:outerShdw blurRad="38100" dist="38100" dir="2700000" algn="tl">
                  <a:srgbClr val="000000">
                    <a:alpha val="43137"/>
                  </a:srgbClr>
                </a:outerShdw>
              </a:effectLst>
            </a:endParaRPr>
          </a:p>
        </p:txBody>
      </p:sp>
      <p:sp>
        <p:nvSpPr>
          <p:cNvPr id="16" name="TextBox 15"/>
          <p:cNvSpPr txBox="1"/>
          <p:nvPr/>
        </p:nvSpPr>
        <p:spPr>
          <a:xfrm>
            <a:off x="3901595" y="2801924"/>
            <a:ext cx="2252540" cy="369332"/>
          </a:xfrm>
          <a:prstGeom prst="rect">
            <a:avLst/>
          </a:prstGeom>
          <a:noFill/>
        </p:spPr>
        <p:txBody>
          <a:bodyPr wrap="none" rtlCol="0">
            <a:spAutoFit/>
          </a:bodyPr>
          <a:lstStyle/>
          <a:p>
            <a:r>
              <a:rPr lang="en-US" dirty="0" smtClean="0"/>
              <a:t>Self-Expressive</a:t>
            </a:r>
            <a:endParaRPr lang="en-US" dirty="0"/>
          </a:p>
        </p:txBody>
      </p:sp>
      <p:sp>
        <p:nvSpPr>
          <p:cNvPr id="17" name="TextBox 16"/>
          <p:cNvSpPr txBox="1"/>
          <p:nvPr/>
        </p:nvSpPr>
        <p:spPr>
          <a:xfrm>
            <a:off x="3789330" y="3229979"/>
            <a:ext cx="3502882"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Create and Perform</a:t>
            </a:r>
          </a:p>
          <a:p>
            <a:r>
              <a:rPr lang="en-US" sz="2400" b="1" dirty="0" smtClean="0">
                <a:effectLst>
                  <a:outerShdw blurRad="38100" dist="38100" dir="2700000" algn="tl">
                    <a:srgbClr val="000000">
                      <a:alpha val="43137"/>
                    </a:srgbClr>
                  </a:outerShdw>
                </a:effectLst>
              </a:rPr>
              <a:t>A Readers Theater</a:t>
            </a:r>
            <a:endParaRPr lang="en-US" sz="2400" b="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fontScale="90000"/>
          </a:bodyPr>
          <a:lstStyle/>
          <a:p>
            <a:r>
              <a:rPr lang="en-US" dirty="0" smtClean="0"/>
              <a:t>Writing about Science with the Brain in Mind</a:t>
            </a:r>
            <a:endParaRPr lang="en-US" dirty="0"/>
          </a:p>
        </p:txBody>
      </p:sp>
    </p:spTree>
    <p:extLst>
      <p:ext uri="{BB962C8B-B14F-4D97-AF65-F5344CB8AC3E}">
        <p14:creationId xmlns:p14="http://schemas.microsoft.com/office/powerpoint/2010/main" val="2969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Write Up</a:t>
            </a:r>
            <a:endParaRPr lang="en-US" dirty="0"/>
          </a:p>
        </p:txBody>
      </p:sp>
      <p:sp>
        <p:nvSpPr>
          <p:cNvPr id="4" name="Text Placeholder 3"/>
          <p:cNvSpPr>
            <a:spLocks noGrp="1"/>
          </p:cNvSpPr>
          <p:nvPr>
            <p:ph type="body" sz="half" idx="2"/>
          </p:nvPr>
        </p:nvSpPr>
        <p:spPr/>
        <p:txBody>
          <a:bodyPr/>
          <a:lstStyle/>
          <a:p>
            <a:r>
              <a:rPr lang="en-US" dirty="0" smtClean="0">
                <a:hlinkClick r:id="rId2"/>
              </a:rPr>
              <a:t>The Blubber Experiment</a:t>
            </a:r>
            <a:endParaRPr lang="en-US" dirty="0"/>
          </a:p>
        </p:txBody>
      </p:sp>
      <p:pic>
        <p:nvPicPr>
          <p:cNvPr id="2050" name="Picture 2" descr="Image result for blubber k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387" y="1013783"/>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92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205" y="86044"/>
            <a:ext cx="9144000" cy="1507626"/>
          </a:xfrm>
        </p:spPr>
        <p:txBody>
          <a:bodyPr/>
          <a:lstStyle/>
          <a:p>
            <a:r>
              <a:rPr lang="en-US" dirty="0" smtClean="0"/>
              <a:t>The Writing Process</a:t>
            </a:r>
            <a:endParaRPr lang="en-US" dirty="0"/>
          </a:p>
        </p:txBody>
      </p:sp>
      <p:pic>
        <p:nvPicPr>
          <p:cNvPr id="9218" name="Picture 2" descr="Image result for try to stay aw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67" y="1532710"/>
            <a:ext cx="7860076" cy="524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9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904117"/>
            <a:ext cx="8349343" cy="1143869"/>
          </a:xfrm>
        </p:spPr>
        <p:txBody>
          <a:bodyPr/>
          <a:lstStyle/>
          <a:p>
            <a:r>
              <a:rPr lang="en-US" dirty="0" smtClean="0"/>
              <a:t>Teaching the Scientific Method</a:t>
            </a:r>
            <a:endParaRPr lang="en-US" dirty="0"/>
          </a:p>
        </p:txBody>
      </p:sp>
      <p:sp>
        <p:nvSpPr>
          <p:cNvPr id="4" name="Text Placeholder 3"/>
          <p:cNvSpPr>
            <a:spLocks noGrp="1"/>
          </p:cNvSpPr>
          <p:nvPr>
            <p:ph type="body" sz="half" idx="2"/>
          </p:nvPr>
        </p:nvSpPr>
        <p:spPr/>
        <p:txBody>
          <a:bodyPr/>
          <a:lstStyle/>
          <a:p>
            <a:r>
              <a:rPr lang="en-US" dirty="0" smtClean="0">
                <a:hlinkClick r:id="rId2"/>
              </a:rPr>
              <a:t>Instructional Video</a:t>
            </a:r>
            <a:endParaRPr lang="en-US" dirty="0"/>
          </a:p>
        </p:txBody>
      </p:sp>
      <p:pic>
        <p:nvPicPr>
          <p:cNvPr id="3074" name="Picture 2" descr="Image result for kid scien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870" y="647387"/>
            <a:ext cx="6291852" cy="351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6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904117"/>
            <a:ext cx="8140337" cy="1143869"/>
          </a:xfrm>
        </p:spPr>
        <p:txBody>
          <a:bodyPr/>
          <a:lstStyle/>
          <a:p>
            <a:r>
              <a:rPr lang="en-US" dirty="0" smtClean="0"/>
              <a:t>Write an Expository Essay</a:t>
            </a:r>
            <a:endParaRPr lang="en-US" dirty="0"/>
          </a:p>
        </p:txBody>
      </p:sp>
      <p:sp>
        <p:nvSpPr>
          <p:cNvPr id="4" name="Text Placeholder 3"/>
          <p:cNvSpPr>
            <a:spLocks noGrp="1"/>
          </p:cNvSpPr>
          <p:nvPr>
            <p:ph type="body" sz="half" idx="2"/>
          </p:nvPr>
        </p:nvSpPr>
        <p:spPr/>
        <p:txBody>
          <a:bodyPr/>
          <a:lstStyle/>
          <a:p>
            <a:r>
              <a:rPr lang="en-US" dirty="0" smtClean="0">
                <a:hlinkClick r:id="rId2"/>
              </a:rPr>
              <a:t>Another Explain Everything</a:t>
            </a:r>
            <a:endParaRPr lang="en-US" dirty="0"/>
          </a:p>
        </p:txBody>
      </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30856"/>
            <a:ext cx="4086225"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6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904117"/>
            <a:ext cx="8140337" cy="1143869"/>
          </a:xfrm>
        </p:spPr>
        <p:txBody>
          <a:bodyPr/>
          <a:lstStyle/>
          <a:p>
            <a:r>
              <a:rPr lang="en-US" dirty="0" smtClean="0"/>
              <a:t>Learn, Write, Perform</a:t>
            </a:r>
            <a:endParaRPr lang="en-US" dirty="0"/>
          </a:p>
        </p:txBody>
      </p:sp>
      <p:sp>
        <p:nvSpPr>
          <p:cNvPr id="4" name="Text Placeholder 3"/>
          <p:cNvSpPr>
            <a:spLocks noGrp="1"/>
          </p:cNvSpPr>
          <p:nvPr>
            <p:ph type="body" sz="half" idx="2"/>
          </p:nvPr>
        </p:nvSpPr>
        <p:spPr/>
        <p:txBody>
          <a:bodyPr/>
          <a:lstStyle/>
          <a:p>
            <a:r>
              <a:rPr lang="en-US" dirty="0" smtClean="0"/>
              <a:t>I need 3 volunteers.</a:t>
            </a:r>
            <a:endParaRPr lang="en-US" dirty="0"/>
          </a:p>
        </p:txBody>
      </p:sp>
      <p:pic>
        <p:nvPicPr>
          <p:cNvPr id="5122" name="Picture 2" descr="Image result for venn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9478" y="957449"/>
            <a:ext cx="5187408" cy="32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6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066" y="4658430"/>
            <a:ext cx="2862943" cy="1143869"/>
          </a:xfrm>
        </p:spPr>
        <p:txBody>
          <a:bodyPr/>
          <a:lstStyle/>
          <a:p>
            <a:r>
              <a:rPr lang="en-US" dirty="0" smtClean="0">
                <a:hlinkClick r:id="rId2"/>
              </a:rPr>
              <a:t>Webcast</a:t>
            </a:r>
            <a:r>
              <a:rPr lang="en-US" dirty="0"/>
              <a:t>	</a:t>
            </a:r>
          </a:p>
        </p:txBody>
      </p:sp>
      <p:sp>
        <p:nvSpPr>
          <p:cNvPr id="4" name="Text Placeholder 3"/>
          <p:cNvSpPr>
            <a:spLocks noGrp="1"/>
          </p:cNvSpPr>
          <p:nvPr>
            <p:ph type="body" sz="half" idx="2"/>
          </p:nvPr>
        </p:nvSpPr>
        <p:spPr>
          <a:xfrm>
            <a:off x="2086066" y="1777743"/>
            <a:ext cx="4114800" cy="3074126"/>
          </a:xfrm>
        </p:spPr>
        <p:txBody>
          <a:bodyPr>
            <a:normAutofit/>
          </a:bodyPr>
          <a:lstStyle/>
          <a:p>
            <a:pPr marL="342900" indent="-342900">
              <a:buAutoNum type="arabicPeriod"/>
            </a:pPr>
            <a:r>
              <a:rPr lang="en-US" dirty="0" smtClean="0"/>
              <a:t>Research</a:t>
            </a:r>
          </a:p>
          <a:p>
            <a:pPr marL="342900" indent="-342900">
              <a:buAutoNum type="arabicPeriod"/>
            </a:pPr>
            <a:r>
              <a:rPr lang="en-US" dirty="0" smtClean="0"/>
              <a:t>Organize</a:t>
            </a:r>
          </a:p>
          <a:p>
            <a:pPr marL="342900" indent="-342900">
              <a:buAutoNum type="arabicPeriod"/>
            </a:pPr>
            <a:r>
              <a:rPr lang="en-US" dirty="0" smtClean="0"/>
              <a:t>Writing Process</a:t>
            </a:r>
          </a:p>
          <a:p>
            <a:pPr marL="342900" indent="-342900">
              <a:buAutoNum type="arabicPeriod"/>
            </a:pPr>
            <a:r>
              <a:rPr lang="en-US" dirty="0" smtClean="0"/>
              <a:t>Work in Groups</a:t>
            </a:r>
          </a:p>
          <a:p>
            <a:pPr marL="342900" indent="-342900">
              <a:buAutoNum type="arabicPeriod"/>
            </a:pPr>
            <a:r>
              <a:rPr lang="en-US" dirty="0" smtClean="0"/>
              <a:t>Write Scripts</a:t>
            </a:r>
          </a:p>
          <a:p>
            <a:pPr marL="342900" indent="-342900">
              <a:buAutoNum type="arabicPeriod"/>
            </a:pPr>
            <a:r>
              <a:rPr lang="en-US" dirty="0" smtClean="0"/>
              <a:t>Rehearse</a:t>
            </a:r>
          </a:p>
          <a:p>
            <a:pPr marL="342900" indent="-342900">
              <a:buAutoNum type="arabicPeriod"/>
            </a:pPr>
            <a:r>
              <a:rPr lang="en-US" dirty="0" smtClean="0"/>
              <a:t>Record</a:t>
            </a:r>
          </a:p>
          <a:p>
            <a:pPr marL="342900" indent="-342900">
              <a:buAutoNum type="arabicPeriod"/>
            </a:pPr>
            <a:endParaRPr lang="en-US" dirty="0" smtClean="0"/>
          </a:p>
        </p:txBody>
      </p:sp>
      <p:pic>
        <p:nvPicPr>
          <p:cNvPr id="6" name="Picture 5"/>
          <p:cNvPicPr>
            <a:picLocks noChangeAspect="1"/>
          </p:cNvPicPr>
          <p:nvPr/>
        </p:nvPicPr>
        <p:blipFill>
          <a:blip r:embed="rId3"/>
          <a:stretch>
            <a:fillRect/>
          </a:stretch>
        </p:blipFill>
        <p:spPr>
          <a:xfrm>
            <a:off x="4814070" y="1263138"/>
            <a:ext cx="7116671" cy="4817439"/>
          </a:xfrm>
          <a:prstGeom prst="rect">
            <a:avLst/>
          </a:prstGeom>
        </p:spPr>
      </p:pic>
      <p:sp>
        <p:nvSpPr>
          <p:cNvPr id="7" name="Rectangle 6"/>
          <p:cNvSpPr/>
          <p:nvPr/>
        </p:nvSpPr>
        <p:spPr>
          <a:xfrm>
            <a:off x="786409" y="135446"/>
            <a:ext cx="10148932"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Or, you can have it all!</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014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025" y="3795894"/>
            <a:ext cx="9144000" cy="2306638"/>
          </a:xfrm>
        </p:spPr>
        <p:txBody>
          <a:bodyPr/>
          <a:lstStyle/>
          <a:p>
            <a:r>
              <a:rPr lang="en-US" dirty="0" smtClean="0"/>
              <a:t>Book Trailers</a:t>
            </a:r>
            <a:endParaRPr lang="en-US" dirty="0"/>
          </a:p>
        </p:txBody>
      </p:sp>
      <p:sp>
        <p:nvSpPr>
          <p:cNvPr id="3" name="Text Placeholder 2"/>
          <p:cNvSpPr>
            <a:spLocks noGrp="1"/>
          </p:cNvSpPr>
          <p:nvPr>
            <p:ph type="body" idx="1"/>
          </p:nvPr>
        </p:nvSpPr>
        <p:spPr>
          <a:xfrm>
            <a:off x="1343025" y="4446769"/>
            <a:ext cx="9144000" cy="1655763"/>
          </a:xfrm>
        </p:spPr>
        <p:txBody>
          <a:bodyPr/>
          <a:lstStyle/>
          <a:p>
            <a:r>
              <a:rPr lang="en-US" dirty="0" smtClean="0">
                <a:solidFill>
                  <a:schemeClr val="tx1"/>
                </a:solidFill>
              </a:rPr>
              <a:t>Kids read books together, wrote, and produced </a:t>
            </a:r>
            <a:r>
              <a:rPr lang="en-US" dirty="0" smtClean="0">
                <a:solidFill>
                  <a:schemeClr val="tx1"/>
                </a:solidFill>
                <a:hlinkClick r:id="rId2"/>
              </a:rPr>
              <a:t>book trailers </a:t>
            </a:r>
            <a:r>
              <a:rPr lang="en-US" dirty="0" smtClean="0">
                <a:solidFill>
                  <a:schemeClr val="tx1"/>
                </a:solidFill>
              </a:rPr>
              <a:t>using </a:t>
            </a:r>
            <a:r>
              <a:rPr lang="en-US" dirty="0" smtClean="0">
                <a:solidFill>
                  <a:schemeClr val="tx1"/>
                </a:solidFill>
                <a:hlinkClick r:id="rId3"/>
              </a:rPr>
              <a:t>explain everything</a:t>
            </a:r>
            <a:r>
              <a:rPr lang="en-US" dirty="0" smtClean="0">
                <a:solidFill>
                  <a:schemeClr val="tx1"/>
                </a:solidFill>
              </a:rPr>
              <a:t>. </a:t>
            </a:r>
            <a:endParaRPr lang="en-US" dirty="0">
              <a:solidFill>
                <a:schemeClr val="tx1"/>
              </a:solidFill>
            </a:endParaRPr>
          </a:p>
        </p:txBody>
      </p:sp>
      <p:pic>
        <p:nvPicPr>
          <p:cNvPr id="4" name="Picture 3"/>
          <p:cNvPicPr>
            <a:picLocks noChangeAspect="1"/>
          </p:cNvPicPr>
          <p:nvPr/>
        </p:nvPicPr>
        <p:blipFill>
          <a:blip r:embed="rId4"/>
          <a:stretch>
            <a:fillRect/>
          </a:stretch>
        </p:blipFill>
        <p:spPr>
          <a:xfrm>
            <a:off x="5144316" y="611720"/>
            <a:ext cx="4476750" cy="3618195"/>
          </a:xfrm>
          <a:prstGeom prst="rect">
            <a:avLst/>
          </a:prstGeom>
        </p:spPr>
      </p:pic>
    </p:spTree>
    <p:extLst>
      <p:ext uri="{BB962C8B-B14F-4D97-AF65-F5344CB8AC3E}">
        <p14:creationId xmlns:p14="http://schemas.microsoft.com/office/powerpoint/2010/main" val="107729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665" y="-114712"/>
            <a:ext cx="10162903" cy="909061"/>
          </a:xfrm>
        </p:spPr>
        <p:txBody>
          <a:bodyPr>
            <a:normAutofit/>
          </a:bodyPr>
          <a:lstStyle/>
          <a:p>
            <a:r>
              <a:rPr lang="en-US" dirty="0" smtClean="0"/>
              <a:t>				from K-5</a:t>
            </a:r>
            <a:endParaRPr lang="en-US" dirty="0"/>
          </a:p>
        </p:txBody>
      </p:sp>
      <p:sp>
        <p:nvSpPr>
          <p:cNvPr id="3" name="Text Placeholder 2"/>
          <p:cNvSpPr>
            <a:spLocks noGrp="1"/>
          </p:cNvSpPr>
          <p:nvPr>
            <p:ph type="body" idx="1"/>
          </p:nvPr>
        </p:nvSpPr>
        <p:spPr/>
        <p:txBody>
          <a:bodyPr/>
          <a:lstStyle/>
          <a:p>
            <a:endParaRPr lang="en-US" dirty="0"/>
          </a:p>
        </p:txBody>
      </p:sp>
      <p:pic>
        <p:nvPicPr>
          <p:cNvPr id="16386" name="Picture 2" descr="Image result for photoshops with himself as a k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91" y="3190707"/>
            <a:ext cx="66675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hotoshops with himself as a k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0078" y="909061"/>
            <a:ext cx="3888195" cy="587873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photoshops with himself as a k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143" y="10886"/>
            <a:ext cx="4782185" cy="305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0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6" y="-8983663"/>
            <a:ext cx="476977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860" y="-775063"/>
            <a:ext cx="9539541" cy="914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58573" y="5678660"/>
            <a:ext cx="10276113" cy="1077218"/>
          </a:xfrm>
          <a:prstGeom prst="rect">
            <a:avLst/>
          </a:prstGeom>
          <a:noFill/>
        </p:spPr>
        <p:txBody>
          <a:bodyPr wrap="square" lIns="91440" tIns="45720" rIns="91440" bIns="45720">
            <a:spAutoFit/>
          </a:bodyPr>
          <a:lstStyle/>
          <a:p>
            <a:pPr algn="ctr"/>
            <a:r>
              <a:rPr lang="en-US" sz="3200" b="1" dirty="0">
                <a:ln w="9525">
                  <a:solidFill>
                    <a:schemeClr val="bg1"/>
                  </a:solidFill>
                  <a:prstDash val="solid"/>
                </a:ln>
                <a:effectLst>
                  <a:outerShdw blurRad="12700" dist="38100" dir="2700000" algn="tl" rotWithShape="0">
                    <a:schemeClr val="bg1">
                      <a:lumMod val="50000"/>
                    </a:schemeClr>
                  </a:outerShdw>
                </a:effectLst>
              </a:rPr>
              <a:t>In grade level groups, use the learning styles and your choice of standard. </a:t>
            </a:r>
          </a:p>
        </p:txBody>
      </p:sp>
    </p:spTree>
    <p:extLst>
      <p:ext uri="{BB962C8B-B14F-4D97-AF65-F5344CB8AC3E}">
        <p14:creationId xmlns:p14="http://schemas.microsoft.com/office/powerpoint/2010/main" val="331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s wont work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225" y="0"/>
            <a:ext cx="6854825" cy="715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1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Writing in Motivating and Authentic Contexts</a:t>
            </a:r>
            <a:endParaRPr lang="en-US" dirty="0"/>
          </a:p>
        </p:txBody>
      </p:sp>
      <p:sp>
        <p:nvSpPr>
          <p:cNvPr id="3" name="Text Placeholder 2"/>
          <p:cNvSpPr>
            <a:spLocks noGrp="1"/>
          </p:cNvSpPr>
          <p:nvPr>
            <p:ph type="body" idx="1"/>
          </p:nvPr>
        </p:nvSpPr>
        <p:spPr/>
        <p:txBody>
          <a:bodyPr/>
          <a:lstStyle/>
          <a:p>
            <a:r>
              <a:rPr lang="en-US" dirty="0" smtClean="0"/>
              <a:t>Last segment. </a:t>
            </a:r>
            <a:endParaRPr lang="en-US" dirty="0"/>
          </a:p>
        </p:txBody>
      </p:sp>
    </p:spTree>
    <p:extLst>
      <p:ext uri="{BB962C8B-B14F-4D97-AF65-F5344CB8AC3E}">
        <p14:creationId xmlns:p14="http://schemas.microsoft.com/office/powerpoint/2010/main" val="136695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3067839" y="4228892"/>
            <a:ext cx="4915208" cy="1142702"/>
          </a:xfrm>
        </p:spPr>
        <p:txBody>
          <a:bodyPr/>
          <a:lstStyle/>
          <a:p>
            <a:pPr eaLnBrk="1" hangingPunct="1"/>
            <a:endParaRPr lang="en-US" altLang="en-US" smtClean="0"/>
          </a:p>
        </p:txBody>
      </p:sp>
      <p:pic>
        <p:nvPicPr>
          <p:cNvPr id="3379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5046" y="1635592"/>
            <a:ext cx="3017051" cy="176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5044" y="3352821"/>
            <a:ext cx="6899065" cy="328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7543" y="1635593"/>
            <a:ext cx="4256566" cy="279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30652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3703" y="32520"/>
            <a:ext cx="9830592" cy="6758532"/>
          </a:xfrm>
        </p:spPr>
      </p:pic>
      <p:sp>
        <p:nvSpPr>
          <p:cNvPr id="5" name="TextBox 4"/>
          <p:cNvSpPr txBox="1"/>
          <p:nvPr/>
        </p:nvSpPr>
        <p:spPr>
          <a:xfrm>
            <a:off x="4075612" y="1802368"/>
            <a:ext cx="951927" cy="369332"/>
          </a:xfrm>
          <a:prstGeom prst="rect">
            <a:avLst/>
          </a:prstGeom>
          <a:noFill/>
        </p:spPr>
        <p:txBody>
          <a:bodyPr wrap="none" rtlCol="0">
            <a:spAutoFit/>
          </a:bodyPr>
          <a:lstStyle/>
          <a:p>
            <a:r>
              <a:rPr lang="en-US" dirty="0" smtClean="0"/>
              <a:t>Teacher</a:t>
            </a:r>
            <a:endParaRPr lang="en-US" dirty="0"/>
          </a:p>
        </p:txBody>
      </p:sp>
      <p:sp>
        <p:nvSpPr>
          <p:cNvPr id="6" name="TextBox 5"/>
          <p:cNvSpPr txBox="1"/>
          <p:nvPr/>
        </p:nvSpPr>
        <p:spPr>
          <a:xfrm>
            <a:off x="5792774" y="3411786"/>
            <a:ext cx="626838" cy="369332"/>
          </a:xfrm>
          <a:prstGeom prst="rect">
            <a:avLst/>
          </a:prstGeom>
          <a:noFill/>
        </p:spPr>
        <p:txBody>
          <a:bodyPr wrap="none" rtlCol="0">
            <a:spAutoFit/>
          </a:bodyPr>
          <a:lstStyle/>
          <a:p>
            <a:r>
              <a:rPr lang="en-US" dirty="0" smtClean="0"/>
              <a:t>Peer</a:t>
            </a:r>
            <a:endParaRPr lang="en-US" dirty="0"/>
          </a:p>
        </p:txBody>
      </p:sp>
      <p:pic>
        <p:nvPicPr>
          <p:cNvPr id="10242" name="Picture 2" descr="Image result for keep it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999" y="167451"/>
            <a:ext cx="6858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0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350340" y="5141470"/>
            <a:ext cx="7884646" cy="993516"/>
          </a:xfrm>
        </p:spPr>
        <p:txBody>
          <a:bodyPr/>
          <a:lstStyle/>
          <a:p>
            <a:pPr eaLnBrk="1" hangingPunct="1"/>
            <a:r>
              <a:rPr lang="en-US" altLang="en-US" smtClean="0">
                <a:hlinkClick r:id="rId2"/>
              </a:rPr>
              <a:t>The Bad News </a:t>
            </a:r>
            <a:r>
              <a:rPr lang="en-US" altLang="en-US" smtClean="0"/>
              <a:t>by Alvin Schwartz</a:t>
            </a:r>
          </a:p>
        </p:txBody>
      </p:sp>
      <p:sp>
        <p:nvSpPr>
          <p:cNvPr id="34819" name="Content Placeholder 2"/>
          <p:cNvSpPr>
            <a:spLocks noGrp="1"/>
          </p:cNvSpPr>
          <p:nvPr>
            <p:ph idx="1"/>
          </p:nvPr>
        </p:nvSpPr>
        <p:spPr/>
        <p:txBody>
          <a:bodyPr/>
          <a:lstStyle/>
          <a:p>
            <a:pPr eaLnBrk="1" hangingPunct="1"/>
            <a:endParaRPr lang="en-US" altLang="en-US" smtClean="0"/>
          </a:p>
        </p:txBody>
      </p:sp>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0340" y="2227579"/>
            <a:ext cx="5491320" cy="311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69638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265957" y="2005385"/>
            <a:ext cx="5615112" cy="647531"/>
          </a:xfrm>
        </p:spPr>
        <p:txBody>
          <a:bodyPr/>
          <a:lstStyle/>
          <a:p>
            <a:pPr eaLnBrk="1" hangingPunct="1"/>
            <a:r>
              <a:rPr lang="en-US" altLang="en-US" smtClean="0"/>
              <a:t>Student Produced Movies</a:t>
            </a:r>
          </a:p>
        </p:txBody>
      </p:sp>
      <p:sp>
        <p:nvSpPr>
          <p:cNvPr id="35843" name="Content Placeholder 2"/>
          <p:cNvSpPr>
            <a:spLocks noGrp="1"/>
          </p:cNvSpPr>
          <p:nvPr>
            <p:ph idx="1"/>
          </p:nvPr>
        </p:nvSpPr>
        <p:spPr>
          <a:xfrm>
            <a:off x="6846695" y="2652919"/>
            <a:ext cx="3950258" cy="3862969"/>
          </a:xfrm>
        </p:spPr>
        <p:txBody>
          <a:bodyPr/>
          <a:lstStyle/>
          <a:p>
            <a:pPr eaLnBrk="1" hangingPunct="1"/>
            <a:r>
              <a:rPr lang="en-US" altLang="en-US" smtClean="0"/>
              <a:t>Phase 1: Grouping </a:t>
            </a:r>
          </a:p>
          <a:p>
            <a:pPr eaLnBrk="1" hangingPunct="1"/>
            <a:r>
              <a:rPr lang="en-US" altLang="en-US" smtClean="0"/>
              <a:t>Phase 2: Idea Development </a:t>
            </a:r>
          </a:p>
          <a:p>
            <a:pPr eaLnBrk="1" hangingPunct="1"/>
            <a:r>
              <a:rPr lang="en-US" altLang="en-US" smtClean="0"/>
              <a:t>Phase 3: Script Treatment </a:t>
            </a:r>
          </a:p>
          <a:p>
            <a:pPr eaLnBrk="1" hangingPunct="1"/>
            <a:r>
              <a:rPr lang="en-US" altLang="en-US" smtClean="0"/>
              <a:t>Phase 4: Storyboard </a:t>
            </a:r>
          </a:p>
          <a:p>
            <a:pPr eaLnBrk="1" hangingPunct="1"/>
            <a:r>
              <a:rPr lang="en-US" altLang="en-US" smtClean="0"/>
              <a:t>Phase 5: Scripting </a:t>
            </a:r>
          </a:p>
          <a:p>
            <a:pPr eaLnBrk="1" hangingPunct="1"/>
            <a:r>
              <a:rPr lang="en-US" altLang="en-US" smtClean="0"/>
              <a:t>Phase 6: Preproduction Conference</a:t>
            </a:r>
          </a:p>
          <a:p>
            <a:pPr eaLnBrk="1" hangingPunct="1"/>
            <a:r>
              <a:rPr lang="en-US" altLang="en-US" smtClean="0"/>
              <a:t>Phase 7: Filming</a:t>
            </a:r>
          </a:p>
          <a:p>
            <a:pPr eaLnBrk="1" hangingPunct="1"/>
            <a:r>
              <a:rPr lang="en-US" altLang="en-US" smtClean="0"/>
              <a:t>Phase 8: Post-Production </a:t>
            </a:r>
          </a:p>
        </p:txBody>
      </p:sp>
      <p:pic>
        <p:nvPicPr>
          <p:cNvPr id="2" name="Picture 1"/>
          <p:cNvPicPr>
            <a:picLocks noChangeAspect="1"/>
          </p:cNvPicPr>
          <p:nvPr/>
        </p:nvPicPr>
        <p:blipFill>
          <a:blip r:embed="rId2"/>
          <a:stretch>
            <a:fillRect/>
          </a:stretch>
        </p:blipFill>
        <p:spPr>
          <a:xfrm>
            <a:off x="2496488" y="2698941"/>
            <a:ext cx="4267676" cy="3199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587530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677" y="3198874"/>
            <a:ext cx="3785202" cy="995103"/>
          </a:xfrm>
        </p:spPr>
        <p:txBody>
          <a:bodyPr rtlCol="0">
            <a:normAutofit fontScale="90000"/>
          </a:bodyPr>
          <a:lstStyle/>
          <a:p>
            <a:pPr eaLnBrk="1" fontAlgn="auto" hangingPunct="1">
              <a:spcAft>
                <a:spcPts val="0"/>
              </a:spcAft>
              <a:defRPr/>
            </a:pPr>
            <a:r>
              <a:rPr lang="en-US" sz="3674" dirty="0"/>
              <a:t>Phase 1: Grouping</a:t>
            </a:r>
            <a:r>
              <a:rPr lang="en-US" dirty="0" smtClean="0"/>
              <a:t/>
            </a:r>
            <a:br>
              <a:rPr lang="en-US" dirty="0" smtClean="0"/>
            </a:br>
            <a:r>
              <a:rPr lang="en-US" sz="900" dirty="0"/>
              <a:t> (Risko &amp; Walker-</a:t>
            </a:r>
            <a:r>
              <a:rPr lang="en-US" sz="900" dirty="0" err="1"/>
              <a:t>Dalhouse</a:t>
            </a:r>
            <a:r>
              <a:rPr lang="en-US" sz="900" dirty="0"/>
              <a:t>, 2011; </a:t>
            </a:r>
            <a:r>
              <a:rPr lang="en-US" sz="900" dirty="0" err="1"/>
              <a:t>Pachtman</a:t>
            </a:r>
            <a:r>
              <a:rPr lang="en-US" sz="900" dirty="0"/>
              <a:t> &amp; Wilson, 2006)</a:t>
            </a:r>
            <a:br>
              <a:rPr lang="en-US" sz="900" dirty="0"/>
            </a:br>
            <a:r>
              <a:rPr lang="en-US" sz="2399" dirty="0"/>
              <a:t/>
            </a:r>
            <a:br>
              <a:rPr lang="en-US" sz="2399" dirty="0"/>
            </a:br>
            <a:r>
              <a:rPr lang="en-US" sz="2699" dirty="0"/>
              <a:t>Students groups are selected based preferred genre</a:t>
            </a:r>
          </a:p>
        </p:txBody>
      </p:sp>
      <p:pic>
        <p:nvPicPr>
          <p:cNvPr id="4" name="Picture 3"/>
          <p:cNvPicPr>
            <a:picLocks noChangeAspect="1"/>
          </p:cNvPicPr>
          <p:nvPr/>
        </p:nvPicPr>
        <p:blipFill>
          <a:blip r:embed="rId2"/>
          <a:stretch>
            <a:fillRect/>
          </a:stretch>
        </p:blipFill>
        <p:spPr>
          <a:xfrm>
            <a:off x="6510231" y="2535472"/>
            <a:ext cx="3483655" cy="2321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493694"/>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sz="quarter" idx="4294967295"/>
          </p:nvPr>
        </p:nvSpPr>
        <p:spPr/>
        <p:txBody>
          <a:bodyPr/>
          <a:lstStyle/>
          <a:p>
            <a:pPr eaLnBrk="1" hangingPunct="1"/>
            <a:endParaRPr lang="en-US" altLang="en-US" sz="2999"/>
          </a:p>
          <a:p>
            <a:pPr eaLnBrk="1" hangingPunct="1"/>
            <a:endParaRPr lang="en-US" altLang="en-US" sz="2999"/>
          </a:p>
          <a:p>
            <a:pPr marL="252337" lvl="1" indent="0" eaLnBrk="1" hangingPunct="1">
              <a:buNone/>
            </a:pPr>
            <a:endParaRPr lang="en-US" altLang="en-US" smtClean="0"/>
          </a:p>
        </p:txBody>
      </p:sp>
      <p:sp>
        <p:nvSpPr>
          <p:cNvPr id="2" name="Title 1"/>
          <p:cNvSpPr>
            <a:spLocks noGrp="1"/>
          </p:cNvSpPr>
          <p:nvPr>
            <p:ph type="title"/>
          </p:nvPr>
        </p:nvSpPr>
        <p:spPr>
          <a:xfrm>
            <a:off x="6711792" y="3360757"/>
            <a:ext cx="3902646" cy="995103"/>
          </a:xfrm>
        </p:spPr>
        <p:txBody>
          <a:bodyPr rtlCol="0">
            <a:normAutofit fontScale="90000"/>
          </a:bodyPr>
          <a:lstStyle/>
          <a:p>
            <a:pPr eaLnBrk="1" fontAlgn="auto" hangingPunct="1">
              <a:spcAft>
                <a:spcPts val="0"/>
              </a:spcAft>
              <a:defRPr/>
            </a:pPr>
            <a:r>
              <a:rPr lang="en-US" sz="3674" dirty="0"/>
              <a:t>Phase 2: Idea Development</a:t>
            </a:r>
            <a:br>
              <a:rPr lang="en-US" sz="3674" dirty="0"/>
            </a:br>
            <a:r>
              <a:rPr lang="hu-HU" sz="900" dirty="0"/>
              <a:t> (Culham, 2011; Dorfman &amp; </a:t>
            </a:r>
            <a:r>
              <a:rPr lang="en-US" sz="900" dirty="0" err="1"/>
              <a:t>Cappelli</a:t>
            </a:r>
            <a:r>
              <a:rPr lang="en-US" sz="900" dirty="0"/>
              <a:t>, 2007; Smith, 1994)</a:t>
            </a:r>
            <a:br>
              <a:rPr lang="en-US" sz="900" dirty="0"/>
            </a:br>
            <a:r>
              <a:rPr lang="en-US" sz="900" dirty="0"/>
              <a:t/>
            </a:r>
            <a:br>
              <a:rPr lang="en-US" sz="900" dirty="0"/>
            </a:br>
            <a:r>
              <a:rPr lang="en-US" sz="2699" dirty="0"/>
              <a:t>Students choose method for creating scripts: mentor, parody, or from scratch</a:t>
            </a:r>
            <a:r>
              <a:rPr lang="en-US" sz="900" dirty="0"/>
              <a:t/>
            </a:r>
            <a:br>
              <a:rPr lang="en-US" sz="900" dirty="0"/>
            </a:br>
            <a:endParaRPr lang="en-US" sz="900" dirty="0"/>
          </a:p>
        </p:txBody>
      </p:sp>
      <p:pic>
        <p:nvPicPr>
          <p:cNvPr id="378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2824" y="2559278"/>
            <a:ext cx="3897885" cy="259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571601"/>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887" y="4790723"/>
            <a:ext cx="4459713" cy="993516"/>
          </a:xfrm>
        </p:spPr>
        <p:txBody>
          <a:bodyPr rtlCol="0">
            <a:normAutofit fontScale="90000"/>
          </a:bodyPr>
          <a:lstStyle/>
          <a:p>
            <a:pPr eaLnBrk="1" fontAlgn="auto" hangingPunct="1">
              <a:spcAft>
                <a:spcPts val="0"/>
              </a:spcAft>
              <a:defRPr/>
            </a:pPr>
            <a:r>
              <a:rPr lang="en-US" sz="3674" dirty="0"/>
              <a:t>Phase 3: Script Treatment</a:t>
            </a:r>
            <a:r>
              <a:rPr lang="en-US" dirty="0" smtClean="0"/>
              <a:t/>
            </a:r>
            <a:br>
              <a:rPr lang="en-US" dirty="0" smtClean="0"/>
            </a:br>
            <a:r>
              <a:rPr lang="en-US" sz="900" dirty="0"/>
              <a:t> (National Institute of Child Health and Human Development, 2000)</a:t>
            </a:r>
            <a:br>
              <a:rPr lang="en-US" sz="900" dirty="0"/>
            </a:br>
            <a:r>
              <a:rPr lang="en-US" sz="2324" dirty="0"/>
              <a:t/>
            </a:r>
            <a:br>
              <a:rPr lang="en-US" sz="2324" dirty="0"/>
            </a:br>
            <a:r>
              <a:rPr lang="en-US" sz="2699" dirty="0"/>
              <a:t>Students write a summary and assign roles</a:t>
            </a:r>
            <a:r>
              <a:rPr lang="en-US" sz="2324" dirty="0"/>
              <a:t/>
            </a:r>
            <a:br>
              <a:rPr lang="en-US" sz="2324" dirty="0"/>
            </a:br>
            <a:endParaRPr lang="en-US" sz="2324" dirty="0"/>
          </a:p>
        </p:txBody>
      </p:sp>
      <p:pic>
        <p:nvPicPr>
          <p:cNvPr id="389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598" y="1676858"/>
            <a:ext cx="4262915" cy="239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332315"/>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sz="quarter" idx="4294967295"/>
          </p:nvPr>
        </p:nvSpPr>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z="2399"/>
          </a:p>
          <a:p>
            <a:pPr eaLnBrk="1" hangingPunct="1"/>
            <a:endParaRPr lang="en-US" altLang="en-US" sz="2399"/>
          </a:p>
          <a:p>
            <a:pPr eaLnBrk="1" hangingPunct="1"/>
            <a:endParaRPr lang="en-US" altLang="en-US" sz="2399"/>
          </a:p>
          <a:p>
            <a:pPr eaLnBrk="1" hangingPunct="1"/>
            <a:endParaRPr lang="en-US" altLang="en-US" sz="2399"/>
          </a:p>
          <a:p>
            <a:pPr marL="252337" lvl="1" indent="0" eaLnBrk="1" hangingPunct="1">
              <a:buNone/>
            </a:pPr>
            <a:endParaRPr lang="en-US" altLang="en-US" smtClean="0"/>
          </a:p>
        </p:txBody>
      </p:sp>
      <p:sp>
        <p:nvSpPr>
          <p:cNvPr id="39939" name="Title 1"/>
          <p:cNvSpPr>
            <a:spLocks noGrp="1"/>
          </p:cNvSpPr>
          <p:nvPr>
            <p:ph type="title"/>
          </p:nvPr>
        </p:nvSpPr>
        <p:spPr>
          <a:xfrm>
            <a:off x="2185419" y="3409958"/>
            <a:ext cx="7884646" cy="993516"/>
          </a:xfrm>
        </p:spPr>
        <p:txBody>
          <a:bodyPr/>
          <a:lstStyle/>
          <a:p>
            <a:pPr eaLnBrk="1" hangingPunct="1"/>
            <a:r>
              <a:rPr lang="en-US" altLang="en-US" smtClean="0"/>
              <a:t>Phase 4: Storyboard</a:t>
            </a:r>
            <a:br>
              <a:rPr lang="en-US" altLang="en-US" smtClean="0"/>
            </a:br>
            <a:r>
              <a:rPr lang="en-US" altLang="en-US" sz="900"/>
              <a:t> (Naughton, 2008)</a:t>
            </a:r>
          </a:p>
        </p:txBody>
      </p:sp>
      <p:pic>
        <p:nvPicPr>
          <p:cNvPr id="399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43" y="2027604"/>
            <a:ext cx="4494629" cy="39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861845"/>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821706" y="1876832"/>
            <a:ext cx="4226411" cy="993516"/>
          </a:xfrm>
        </p:spPr>
        <p:txBody>
          <a:bodyPr/>
          <a:lstStyle/>
          <a:p>
            <a:pPr eaLnBrk="1" hangingPunct="1"/>
            <a:r>
              <a:rPr lang="en-US" altLang="en-US" smtClean="0"/>
              <a:t>Phase 5: Scripting</a:t>
            </a:r>
            <a:br>
              <a:rPr lang="en-US" altLang="en-US" smtClean="0"/>
            </a:br>
            <a:r>
              <a:rPr lang="en-US" altLang="en-US" sz="900"/>
              <a:t> (Culham, 2011; Dorfman </a:t>
            </a:r>
            <a:r>
              <a:rPr lang="de-DE" altLang="en-US" sz="900"/>
              <a:t>&amp; Cappelli, 2007; Smith, 1994; Young </a:t>
            </a:r>
            <a:r>
              <a:rPr lang="hr-HR" altLang="en-US" sz="900"/>
              <a:t>&amp; Rasinski, 2011)</a:t>
            </a:r>
            <a:endParaRPr lang="en-US" altLang="en-US" sz="900"/>
          </a:p>
        </p:txBody>
      </p:sp>
      <p:pic>
        <p:nvPicPr>
          <p:cNvPr id="40963"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721" y="3202047"/>
            <a:ext cx="4427972" cy="249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7729445" y="1695995"/>
            <a:ext cx="4279676" cy="2148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0937722"/>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696326" y="1951424"/>
            <a:ext cx="6229315" cy="995103"/>
          </a:xfrm>
        </p:spPr>
        <p:txBody>
          <a:bodyPr/>
          <a:lstStyle/>
          <a:p>
            <a:pPr eaLnBrk="1" hangingPunct="1"/>
            <a:r>
              <a:rPr lang="en-US" altLang="en-US" sz="2699"/>
              <a:t>Enhancing Authors’ Voice Through Scripting </a:t>
            </a:r>
            <a:r>
              <a:rPr lang="en-US" altLang="en-US" sz="900"/>
              <a:t>(Young &amp; Rasinski, 2011)</a:t>
            </a:r>
          </a:p>
        </p:txBody>
      </p:sp>
      <p:sp>
        <p:nvSpPr>
          <p:cNvPr id="41987" name="Content Placeholder 2"/>
          <p:cNvSpPr>
            <a:spLocks noGrp="1"/>
          </p:cNvSpPr>
          <p:nvPr>
            <p:ph sz="half" idx="1"/>
          </p:nvPr>
        </p:nvSpPr>
        <p:spPr>
          <a:xfrm>
            <a:off x="6253124" y="3005251"/>
            <a:ext cx="3767744" cy="1164922"/>
          </a:xfrm>
        </p:spPr>
        <p:txBody>
          <a:bodyPr/>
          <a:lstStyle/>
          <a:p>
            <a:pPr marL="0" indent="0" eaLnBrk="1" hangingPunct="1">
              <a:buNone/>
            </a:pPr>
            <a:r>
              <a:rPr lang="en-US" altLang="en-US" sz="2399"/>
              <a:t>Parody</a:t>
            </a:r>
          </a:p>
        </p:txBody>
      </p:sp>
      <p:sp>
        <p:nvSpPr>
          <p:cNvPr id="41988" name="Content Placeholder 4"/>
          <p:cNvSpPr>
            <a:spLocks noGrp="1"/>
          </p:cNvSpPr>
          <p:nvPr>
            <p:ph sz="half" idx="14"/>
          </p:nvPr>
        </p:nvSpPr>
        <p:spPr>
          <a:xfrm>
            <a:off x="1812456" y="3005251"/>
            <a:ext cx="3767744" cy="1164922"/>
          </a:xfrm>
        </p:spPr>
        <p:txBody>
          <a:bodyPr/>
          <a:lstStyle/>
          <a:p>
            <a:pPr marL="0" indent="0" eaLnBrk="1" hangingPunct="1">
              <a:buNone/>
            </a:pPr>
            <a:r>
              <a:rPr lang="en-US" altLang="en-US" sz="2399"/>
              <a:t>Mentor Text</a:t>
            </a:r>
          </a:p>
        </p:txBody>
      </p:sp>
      <p:sp>
        <p:nvSpPr>
          <p:cNvPr id="7" name="Content Placeholder 6"/>
          <p:cNvSpPr>
            <a:spLocks noGrp="1"/>
          </p:cNvSpPr>
          <p:nvPr>
            <p:ph sz="half" idx="13"/>
          </p:nvPr>
        </p:nvSpPr>
        <p:spPr>
          <a:xfrm>
            <a:off x="6159484" y="4497111"/>
            <a:ext cx="3766157" cy="1553757"/>
          </a:xfrm>
        </p:spPr>
        <p:txBody>
          <a:bodyPr rtlCol="0">
            <a:normAutofit/>
          </a:bodyPr>
          <a:lstStyle/>
          <a:p>
            <a:pPr eaLnBrk="1" fontAlgn="auto" hangingPunct="1">
              <a:spcAft>
                <a:spcPts val="0"/>
              </a:spcAft>
              <a:defRPr/>
            </a:pPr>
            <a:endParaRPr lang="en-US" dirty="0"/>
          </a:p>
        </p:txBody>
      </p:sp>
      <p:pic>
        <p:nvPicPr>
          <p:cNvPr id="41990"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2456" y="3405194"/>
            <a:ext cx="3989936" cy="225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half" idx="15"/>
          </p:nvPr>
        </p:nvSpPr>
        <p:spPr>
          <a:xfrm>
            <a:off x="2264774" y="4497111"/>
            <a:ext cx="3766157" cy="1553757"/>
          </a:xfrm>
        </p:spPr>
        <p:txBody>
          <a:bodyPr rtlCol="0">
            <a:normAutofit/>
          </a:bodyPr>
          <a:lstStyle/>
          <a:p>
            <a:pPr eaLnBrk="1" fontAlgn="auto" hangingPunct="1">
              <a:spcAft>
                <a:spcPts val="0"/>
              </a:spcAft>
              <a:defRPr/>
            </a:pPr>
            <a:endParaRPr lang="en-US"/>
          </a:p>
        </p:txBody>
      </p:sp>
      <p:pic>
        <p:nvPicPr>
          <p:cNvPr id="41992" name="Picture 8">
            <a:hlinkClick r:id="rId4"/>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3124" y="3411544"/>
            <a:ext cx="3989936" cy="22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787816"/>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sz="quarter" idx="4294967295"/>
          </p:nvPr>
        </p:nvSpPr>
        <p:spPr/>
        <p:txBody>
          <a:bodyPr/>
          <a:lstStyle/>
          <a:p>
            <a:pPr eaLnBrk="1" hangingPunct="1"/>
            <a:endParaRPr lang="en-US" altLang="en-US" sz="2699"/>
          </a:p>
          <a:p>
            <a:pPr eaLnBrk="1" hangingPunct="1"/>
            <a:endParaRPr lang="en-US" altLang="en-US" sz="2699"/>
          </a:p>
          <a:p>
            <a:pPr marL="252337" lvl="1" indent="0" eaLnBrk="1" hangingPunct="1">
              <a:buNone/>
            </a:pPr>
            <a:endParaRPr lang="en-US" altLang="en-US" smtClean="0"/>
          </a:p>
        </p:txBody>
      </p:sp>
      <p:sp>
        <p:nvSpPr>
          <p:cNvPr id="2" name="Title 1"/>
          <p:cNvSpPr>
            <a:spLocks noGrp="1"/>
          </p:cNvSpPr>
          <p:nvPr>
            <p:ph type="title"/>
          </p:nvPr>
        </p:nvSpPr>
        <p:spPr>
          <a:xfrm>
            <a:off x="6253122" y="3857516"/>
            <a:ext cx="4101032" cy="995104"/>
          </a:xfrm>
        </p:spPr>
        <p:txBody>
          <a:bodyPr rtlCol="0">
            <a:normAutofit fontScale="90000"/>
          </a:bodyPr>
          <a:lstStyle/>
          <a:p>
            <a:pPr eaLnBrk="1" fontAlgn="auto" hangingPunct="1">
              <a:spcAft>
                <a:spcPts val="0"/>
              </a:spcAft>
              <a:defRPr/>
            </a:pPr>
            <a:r>
              <a:rPr lang="en-US" sz="3674" dirty="0"/>
              <a:t>Phase 6: Preproduction Conference</a:t>
            </a:r>
            <a:br>
              <a:rPr lang="en-US" sz="3674" dirty="0"/>
            </a:br>
            <a:r>
              <a:rPr lang="en-US" sz="975" dirty="0"/>
              <a:t>(Young &amp; Rasinski, 2013)</a:t>
            </a:r>
            <a:r>
              <a:rPr lang="en-US" dirty="0" smtClean="0"/>
              <a:t/>
            </a:r>
            <a:br>
              <a:rPr lang="en-US" dirty="0" smtClean="0"/>
            </a:br>
            <a:r>
              <a:rPr lang="en-US" dirty="0" smtClean="0"/>
              <a:t/>
            </a:r>
            <a:br>
              <a:rPr lang="en-US" dirty="0" smtClean="0"/>
            </a:br>
            <a:r>
              <a:rPr lang="en-US" sz="2699" dirty="0"/>
              <a:t>The production team meets with the teacher and discuss light edits, materials, and responsibilities. </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2428243" y="2857651"/>
            <a:ext cx="3509048" cy="2631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4393759"/>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2148917" y="2857651"/>
            <a:ext cx="1929897" cy="129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594" fontAlgn="base">
              <a:lnSpc>
                <a:spcPct val="100000"/>
              </a:lnSpc>
              <a:spcBef>
                <a:spcPct val="0"/>
              </a:spcBef>
              <a:spcAft>
                <a:spcPct val="0"/>
              </a:spcAft>
              <a:buNone/>
            </a:pPr>
            <a:r>
              <a:rPr lang="en-US" altLang="en-US" sz="3299">
                <a:solidFill>
                  <a:srgbClr val="000000"/>
                </a:solidFill>
              </a:rPr>
              <a:t>Rehearsal</a:t>
            </a:r>
          </a:p>
          <a:p>
            <a:pPr defTabSz="685594" fontAlgn="base">
              <a:lnSpc>
                <a:spcPct val="100000"/>
              </a:lnSpc>
              <a:spcBef>
                <a:spcPct val="0"/>
              </a:spcBef>
              <a:spcAft>
                <a:spcPct val="0"/>
              </a:spcAft>
              <a:buNone/>
            </a:pPr>
            <a:r>
              <a:rPr lang="en-US" altLang="en-US" sz="900">
                <a:solidFill>
                  <a:srgbClr val="000000"/>
                </a:solidFill>
              </a:rPr>
              <a:t>(Griffith &amp; Rasinski, 2004; Martinez, Roser, Strecker, 1998; Young </a:t>
            </a:r>
            <a:br>
              <a:rPr lang="en-US" altLang="en-US" sz="900">
                <a:solidFill>
                  <a:srgbClr val="000000"/>
                </a:solidFill>
              </a:rPr>
            </a:br>
            <a:r>
              <a:rPr lang="en-US" altLang="en-US" sz="900">
                <a:solidFill>
                  <a:srgbClr val="000000"/>
                </a:solidFill>
              </a:rPr>
              <a:t>&amp; Rasinski, 2009; Vasinda &amp; McLeod, 2011; Worthy, 2005; Worthy &amp; Prater,  2002)</a:t>
            </a:r>
          </a:p>
        </p:txBody>
      </p:sp>
      <p:sp>
        <p:nvSpPr>
          <p:cNvPr id="5" name="Text Placeholder 4"/>
          <p:cNvSpPr>
            <a:spLocks noGrp="1"/>
          </p:cNvSpPr>
          <p:nvPr>
            <p:ph type="body" idx="1"/>
          </p:nvPr>
        </p:nvSpPr>
        <p:spPr>
          <a:xfrm>
            <a:off x="2148916" y="4589163"/>
            <a:ext cx="7884646" cy="1499796"/>
          </a:xfrm>
        </p:spPr>
        <p:txBody>
          <a:bodyPr rtlCol="0">
            <a:normAutofit/>
          </a:bodyPr>
          <a:lstStyle/>
          <a:p>
            <a:pPr eaLnBrk="1" fontAlgn="auto" hangingPunct="1">
              <a:spcAft>
                <a:spcPts val="0"/>
              </a:spcAft>
              <a:defRPr/>
            </a:pPr>
            <a:endParaRPr lang="en-US"/>
          </a:p>
        </p:txBody>
      </p:sp>
      <p:pic>
        <p:nvPicPr>
          <p:cNvPr id="44036" name="Picture 7">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2619" y="2235514"/>
            <a:ext cx="6310256" cy="354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12700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2640" y="1294085"/>
            <a:ext cx="9144000" cy="1072197"/>
          </a:xfrm>
        </p:spPr>
        <p:txBody>
          <a:bodyPr/>
          <a:lstStyle/>
          <a:p>
            <a:r>
              <a:rPr lang="en-US" dirty="0" smtClean="0"/>
              <a:t>NARRATIVE WRITING</a:t>
            </a:r>
            <a:endParaRPr lang="en-US" dirty="0"/>
          </a:p>
        </p:txBody>
      </p:sp>
      <p:sp>
        <p:nvSpPr>
          <p:cNvPr id="5" name="Text Placeholder 4"/>
          <p:cNvSpPr>
            <a:spLocks noGrp="1"/>
          </p:cNvSpPr>
          <p:nvPr>
            <p:ph type="body" idx="1"/>
          </p:nvPr>
        </p:nvSpPr>
        <p:spPr/>
        <p:txBody>
          <a:bodyPr/>
          <a:lstStyle/>
          <a:p>
            <a:endParaRPr lang="en-US" dirty="0"/>
          </a:p>
        </p:txBody>
      </p:sp>
      <p:pic>
        <p:nvPicPr>
          <p:cNvPr id="1331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455" y="2420801"/>
            <a:ext cx="5034734" cy="380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968" y="5408097"/>
            <a:ext cx="3031335" cy="660228"/>
          </a:xfrm>
        </p:spPr>
        <p:txBody>
          <a:bodyPr rtlCol="0">
            <a:normAutofit fontScale="90000"/>
          </a:bodyPr>
          <a:lstStyle/>
          <a:p>
            <a:pPr eaLnBrk="1" fontAlgn="auto" hangingPunct="1">
              <a:spcAft>
                <a:spcPts val="0"/>
              </a:spcAft>
              <a:defRPr/>
            </a:pPr>
            <a:r>
              <a:rPr lang="en-US" sz="3674" dirty="0"/>
              <a:t>Phase 7: Filming</a:t>
            </a:r>
            <a:r>
              <a:rPr lang="en-US" dirty="0" smtClean="0"/>
              <a:t/>
            </a:r>
            <a:br>
              <a:rPr lang="en-US" dirty="0" smtClean="0"/>
            </a:br>
            <a:endParaRPr lang="en-US" dirty="0"/>
          </a:p>
        </p:txBody>
      </p:sp>
      <p:pic>
        <p:nvPicPr>
          <p:cNvPr id="45059"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3968" y="2030780"/>
            <a:ext cx="5667487" cy="31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744405"/>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341" y="3711504"/>
            <a:ext cx="7584687" cy="993516"/>
          </a:xfrm>
        </p:spPr>
        <p:txBody>
          <a:bodyPr rtlCol="0">
            <a:normAutofit fontScale="90000"/>
          </a:bodyPr>
          <a:lstStyle/>
          <a:p>
            <a:pPr eaLnBrk="1" fontAlgn="auto" hangingPunct="1">
              <a:spcAft>
                <a:spcPts val="0"/>
              </a:spcAft>
              <a:defRPr/>
            </a:pPr>
            <a:r>
              <a:rPr lang="en-US" sz="3674" dirty="0"/>
              <a:t>Phase 8: Post-Production</a:t>
            </a:r>
            <a:r>
              <a:rPr lang="en-US" dirty="0" smtClean="0"/>
              <a:t/>
            </a:r>
            <a:br>
              <a:rPr lang="en-US" dirty="0" smtClean="0"/>
            </a:br>
            <a:r>
              <a:rPr lang="en-US" sz="975" dirty="0"/>
              <a:t>(National Governors Association for Best Practices &amp; Council of Chief State School Officers, 2010)</a:t>
            </a:r>
            <a:r>
              <a:rPr lang="en-US" dirty="0"/>
              <a:t/>
            </a:r>
            <a:br>
              <a:rPr lang="en-US" dirty="0"/>
            </a:br>
            <a:r>
              <a:rPr lang="en-US" dirty="0" smtClean="0"/>
              <a:t/>
            </a:r>
            <a:br>
              <a:rPr lang="en-US" dirty="0" smtClean="0"/>
            </a:br>
            <a:r>
              <a:rPr lang="en-US" dirty="0"/>
              <a:t>Students learn how to upload the movies into the software, drop clips into the editing line, delete unused takes, reorder and cut clips, configure special effects, utilize transitions, add music, and create title and credit sequences. </a:t>
            </a:r>
            <a:r>
              <a:rPr lang="en-US" dirty="0" smtClean="0"/>
              <a:t/>
            </a:r>
            <a:br>
              <a:rPr lang="en-US" dirty="0" smtClean="0"/>
            </a:br>
            <a:r>
              <a:rPr lang="en-US" dirty="0" smtClean="0">
                <a:hlinkClick r:id="rId2"/>
              </a:rPr>
              <a:t>Final</a:t>
            </a:r>
            <a:r>
              <a:rPr lang="en-US" dirty="0"/>
              <a:t/>
            </a:r>
            <a:br>
              <a:rPr lang="en-US" dirty="0"/>
            </a:br>
            <a:endParaRPr lang="en-US" dirty="0"/>
          </a:p>
        </p:txBody>
      </p:sp>
    </p:spTree>
    <p:extLst>
      <p:ext uri="{BB962C8B-B14F-4D97-AF65-F5344CB8AC3E}">
        <p14:creationId xmlns:p14="http://schemas.microsoft.com/office/powerpoint/2010/main" val="1227878533"/>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9688" y="2306930"/>
            <a:ext cx="6170593" cy="3394778"/>
          </a:xfrm>
        </p:spPr>
        <p:txBody>
          <a:bodyPr rtlCol="0">
            <a:normAutofit lnSpcReduction="10000"/>
          </a:bodyPr>
          <a:lstStyle/>
          <a:p>
            <a:pPr marL="0" indent="0" eaLnBrk="1" fontAlgn="auto" hangingPunct="1">
              <a:spcAft>
                <a:spcPts val="0"/>
              </a:spcAft>
              <a:buNone/>
              <a:defRPr/>
            </a:pPr>
            <a:r>
              <a:rPr lang="en-US" altLang="en-US" sz="3299" dirty="0"/>
              <a:t>Literacy Skills and Processes </a:t>
            </a:r>
            <a:endParaRPr lang="en-US" sz="3299" dirty="0"/>
          </a:p>
          <a:p>
            <a:pPr eaLnBrk="1" fontAlgn="auto" hangingPunct="1">
              <a:spcAft>
                <a:spcPts val="0"/>
              </a:spcAft>
              <a:defRPr/>
            </a:pPr>
            <a:r>
              <a:rPr lang="en-US" sz="1799" dirty="0"/>
              <a:t>Consider reading preferences (</a:t>
            </a:r>
            <a:r>
              <a:rPr lang="en-US" sz="1799" dirty="0" err="1"/>
              <a:t>Pachtman</a:t>
            </a:r>
            <a:r>
              <a:rPr lang="en-US" sz="1799" dirty="0"/>
              <a:t> &amp; Wilson, 2006) </a:t>
            </a:r>
          </a:p>
          <a:p>
            <a:pPr eaLnBrk="1" fontAlgn="auto" hangingPunct="1">
              <a:spcAft>
                <a:spcPts val="0"/>
              </a:spcAft>
              <a:defRPr/>
            </a:pPr>
            <a:r>
              <a:rPr lang="en-US" sz="1799" dirty="0"/>
              <a:t>Explore genres (</a:t>
            </a:r>
            <a:r>
              <a:rPr lang="en-US" sz="1799" dirty="0" err="1"/>
              <a:t>Risko</a:t>
            </a:r>
            <a:r>
              <a:rPr lang="en-US" sz="1799" dirty="0"/>
              <a:t> &amp; Walker-</a:t>
            </a:r>
            <a:r>
              <a:rPr lang="en-US" sz="1799" dirty="0" err="1"/>
              <a:t>Dalhouse</a:t>
            </a:r>
            <a:r>
              <a:rPr lang="en-US" sz="1799" dirty="0"/>
              <a:t>, 2011). </a:t>
            </a:r>
          </a:p>
          <a:p>
            <a:pPr eaLnBrk="1" fontAlgn="auto" hangingPunct="1">
              <a:spcAft>
                <a:spcPts val="0"/>
              </a:spcAft>
              <a:defRPr/>
            </a:pPr>
            <a:r>
              <a:rPr lang="en-US" sz="1799" dirty="0"/>
              <a:t>Visually represent sequences of text (</a:t>
            </a:r>
            <a:r>
              <a:rPr lang="en-US" sz="1799" dirty="0" err="1"/>
              <a:t>Naughton</a:t>
            </a:r>
            <a:r>
              <a:rPr lang="en-US" sz="1799" dirty="0"/>
              <a:t>, 2008), </a:t>
            </a:r>
          </a:p>
          <a:p>
            <a:pPr eaLnBrk="1" fontAlgn="auto" hangingPunct="1">
              <a:spcAft>
                <a:spcPts val="0"/>
              </a:spcAft>
              <a:defRPr/>
            </a:pPr>
            <a:r>
              <a:rPr lang="en-US" sz="1799" dirty="0"/>
              <a:t>Compose summaries (NICHD, 2000)</a:t>
            </a:r>
          </a:p>
          <a:p>
            <a:pPr eaLnBrk="1" fontAlgn="auto" hangingPunct="1">
              <a:spcAft>
                <a:spcPts val="0"/>
              </a:spcAft>
              <a:defRPr/>
            </a:pPr>
            <a:r>
              <a:rPr lang="en-US" sz="1799" dirty="0"/>
              <a:t>Transform texts into dialogue ideal for movie production (</a:t>
            </a:r>
            <a:r>
              <a:rPr lang="en-US" sz="1799" dirty="0" err="1"/>
              <a:t>Culham</a:t>
            </a:r>
            <a:r>
              <a:rPr lang="en-US" sz="1799" dirty="0"/>
              <a:t>, 2011; </a:t>
            </a:r>
            <a:r>
              <a:rPr lang="en-US" sz="1799" dirty="0" err="1"/>
              <a:t>Dorfman</a:t>
            </a:r>
            <a:r>
              <a:rPr lang="en-US" sz="1799" dirty="0"/>
              <a:t> &amp; </a:t>
            </a:r>
            <a:r>
              <a:rPr lang="en-US" sz="1799" dirty="0" err="1"/>
              <a:t>Cappelli</a:t>
            </a:r>
            <a:r>
              <a:rPr lang="en-US" sz="1799" dirty="0"/>
              <a:t>, 2007; Young &amp; </a:t>
            </a:r>
            <a:r>
              <a:rPr lang="en-US" sz="1799" dirty="0" err="1"/>
              <a:t>Rasinski</a:t>
            </a:r>
            <a:r>
              <a:rPr lang="en-US" sz="1799" dirty="0"/>
              <a:t>, 2011)</a:t>
            </a:r>
          </a:p>
          <a:p>
            <a:pPr eaLnBrk="1" fontAlgn="auto" hangingPunct="1">
              <a:spcAft>
                <a:spcPts val="0"/>
              </a:spcAft>
              <a:defRPr/>
            </a:pPr>
            <a:r>
              <a:rPr lang="en-US" sz="1799" dirty="0"/>
              <a:t> Students utilize software to produce a movie (National Governors Association for Best Practices &amp; Council of Chief State School Officers, 2010)</a:t>
            </a:r>
          </a:p>
          <a:p>
            <a:pPr eaLnBrk="1" fontAlgn="auto" hangingPunct="1">
              <a:spcAft>
                <a:spcPts val="0"/>
              </a:spcAft>
              <a:defRPr/>
            </a:pPr>
            <a:endParaRPr lang="en-US" dirty="0">
              <a:solidFill>
                <a:schemeClr val="bg2">
                  <a:lumMod val="75000"/>
                </a:schemeClr>
              </a:solidFill>
            </a:endParaRPr>
          </a:p>
        </p:txBody>
      </p:sp>
      <p:pic>
        <p:nvPicPr>
          <p:cNvPr id="471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07" y="2743378"/>
            <a:ext cx="4164437" cy="282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086028"/>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squarespace.com/static/52d874cde4b01d93542dca62/52df6d85e4b06d92f6b555cf/52df6e16e4b06d92f6b55d8a/1390374422869/QA-612x3722.jpeg?format=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1572113"/>
            <a:ext cx="5829300" cy="3543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29676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617" y="129828"/>
            <a:ext cx="9997441" cy="6633718"/>
          </a:xfrm>
          <a:prstGeom prst="rect">
            <a:avLst/>
          </a:prstGeom>
        </p:spPr>
      </p:pic>
      <p:sp>
        <p:nvSpPr>
          <p:cNvPr id="5" name="Text Placeholder 4"/>
          <p:cNvSpPr>
            <a:spLocks noGrp="1"/>
          </p:cNvSpPr>
          <p:nvPr>
            <p:ph type="body" sz="half" idx="2"/>
          </p:nvPr>
        </p:nvSpPr>
        <p:spPr/>
        <p:txBody>
          <a:bodyPr/>
          <a:lstStyle/>
          <a:p>
            <a:endParaRPr lang="en-US"/>
          </a:p>
        </p:txBody>
      </p:sp>
      <p:sp>
        <p:nvSpPr>
          <p:cNvPr id="6" name="Title 5"/>
          <p:cNvSpPr>
            <a:spLocks noGrp="1"/>
          </p:cNvSpPr>
          <p:nvPr>
            <p:ph type="title"/>
          </p:nvPr>
        </p:nvSpPr>
        <p:spPr/>
        <p:txBody>
          <a:bodyPr/>
          <a:lstStyle/>
          <a:p>
            <a:endParaRPr lang="en-US"/>
          </a:p>
        </p:txBody>
      </p:sp>
      <p:pic>
        <p:nvPicPr>
          <p:cNvPr id="7" name="Crosby, Stills, Nas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4732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stor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31" y="127227"/>
            <a:ext cx="9310643" cy="657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14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850" y="713468"/>
            <a:ext cx="10515600" cy="1142399"/>
          </a:xfrm>
        </p:spPr>
        <p:txBody>
          <a:bodyPr/>
          <a:lstStyle/>
          <a:p>
            <a:r>
              <a:rPr lang="en-US" dirty="0" smtClean="0"/>
              <a:t>“Entertaining Beginnings”</a:t>
            </a:r>
            <a:endParaRPr lang="en-US" dirty="0"/>
          </a:p>
        </p:txBody>
      </p:sp>
      <p:sp>
        <p:nvSpPr>
          <p:cNvPr id="3" name="Content Placeholder 2"/>
          <p:cNvSpPr>
            <a:spLocks noGrp="1"/>
          </p:cNvSpPr>
          <p:nvPr>
            <p:ph idx="1"/>
          </p:nvPr>
        </p:nvSpPr>
        <p:spPr>
          <a:xfrm>
            <a:off x="661850" y="1957274"/>
            <a:ext cx="6215743" cy="4351338"/>
          </a:xfrm>
        </p:spPr>
        <p:txBody>
          <a:bodyPr/>
          <a:lstStyle/>
          <a:p>
            <a:r>
              <a:rPr lang="en-US" dirty="0"/>
              <a:t>Start with action or dialogue.</a:t>
            </a:r>
          </a:p>
          <a:p>
            <a:r>
              <a:rPr lang="en-US" dirty="0"/>
              <a:t>Ask a question or set of questions.</a:t>
            </a:r>
          </a:p>
          <a:p>
            <a:r>
              <a:rPr lang="en-US" dirty="0"/>
              <a:t>Describe the setting so readers can imagine it.</a:t>
            </a:r>
          </a:p>
          <a:p>
            <a:r>
              <a:rPr lang="en-US" dirty="0"/>
              <a:t>Give background information that will interest readers.</a:t>
            </a:r>
          </a:p>
          <a:p>
            <a:r>
              <a:rPr lang="en-US" dirty="0"/>
              <a:t>Introduce yourself to readers in a surprising way.</a:t>
            </a:r>
          </a:p>
          <a:p>
            <a:endParaRPr lang="en-US" dirty="0"/>
          </a:p>
        </p:txBody>
      </p:sp>
      <p:pic>
        <p:nvPicPr>
          <p:cNvPr id="4" name="Picture 2" descr="Image result for narrative wri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433" y="96838"/>
            <a:ext cx="4869271" cy="667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2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story a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72" y="211589"/>
            <a:ext cx="11084804" cy="648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6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10515600" cy="1142399"/>
          </a:xfrm>
        </p:spPr>
        <p:txBody>
          <a:bodyPr/>
          <a:lstStyle/>
          <a:p>
            <a:r>
              <a:rPr lang="en-US" dirty="0" smtClean="0">
                <a:hlinkClick r:id="rId2"/>
              </a:rPr>
              <a:t>Specifics Help Immensely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371600" y="1339078"/>
            <a:ext cx="8024949" cy="5423397"/>
          </a:xfrm>
          <a:prstGeom prst="rect">
            <a:avLst/>
          </a:prstGeom>
        </p:spPr>
      </p:pic>
      <p:pic>
        <p:nvPicPr>
          <p:cNvPr id="11266" name="Picture 2" descr="Image result for ingredi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461" y="2258218"/>
            <a:ext cx="5229225"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1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alk Album">
  <a:themeElements>
    <a:clrScheme name="Chalk Album">
      <a:dk1>
        <a:srgbClr val="000000"/>
      </a:dk1>
      <a:lt1>
        <a:sysClr val="window" lastClr="FFFFFF"/>
      </a:lt1>
      <a:dk2>
        <a:srgbClr val="454545"/>
      </a:dk2>
      <a:lt2>
        <a:srgbClr val="E6E6E6"/>
      </a:lt2>
      <a:accent1>
        <a:srgbClr val="A1F66D"/>
      </a:accent1>
      <a:accent2>
        <a:srgbClr val="FFCF54"/>
      </a:accent2>
      <a:accent3>
        <a:srgbClr val="35C9D8"/>
      </a:accent3>
      <a:accent4>
        <a:srgbClr val="F85934"/>
      </a:accent4>
      <a:accent5>
        <a:srgbClr val="DA75E5"/>
      </a:accent5>
      <a:accent6>
        <a:srgbClr val="FE8C2E"/>
      </a:accent6>
      <a:hlink>
        <a:srgbClr val="35C9D8"/>
      </a:hlink>
      <a:folHlink>
        <a:srgbClr val="BFBFBF"/>
      </a:folHlink>
    </a:clrScheme>
    <a:fontScheme name="Courier New">
      <a:majorFont>
        <a:latin typeface="Courier New"/>
        <a:ea typeface=""/>
        <a:cs typeface=""/>
      </a:majorFont>
      <a:minorFont>
        <a:latin typeface="Courier N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lkAlbum_postXML3.pptx" id="{4B1B33AC-D475-43EE-9959-F68875256E0C}" vid="{32F6FA73-6495-4188-A3B7-2BB501D7C2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alk Album">
      <a:dk1>
        <a:srgbClr val="000000"/>
      </a:dk1>
      <a:lt1>
        <a:sysClr val="window" lastClr="FFFFFF"/>
      </a:lt1>
      <a:dk2>
        <a:srgbClr val="454545"/>
      </a:dk2>
      <a:lt2>
        <a:srgbClr val="E6E6E6"/>
      </a:lt2>
      <a:accent1>
        <a:srgbClr val="A1F66D"/>
      </a:accent1>
      <a:accent2>
        <a:srgbClr val="FFCF54"/>
      </a:accent2>
      <a:accent3>
        <a:srgbClr val="35C9D8"/>
      </a:accent3>
      <a:accent4>
        <a:srgbClr val="F85934"/>
      </a:accent4>
      <a:accent5>
        <a:srgbClr val="DA75E5"/>
      </a:accent5>
      <a:accent6>
        <a:srgbClr val="FE8C2E"/>
      </a:accent6>
      <a:hlink>
        <a:srgbClr val="35C9D8"/>
      </a:hlink>
      <a:folHlink>
        <a:srgbClr val="BFBFBF"/>
      </a:folHlink>
    </a:clrScheme>
    <a:fontScheme name="Courier New">
      <a:majorFont>
        <a:latin typeface="Courier New"/>
        <a:ea typeface=""/>
        <a:cs typeface=""/>
      </a:majorFont>
      <a:minorFont>
        <a:latin typeface="Courier N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halk Album">
      <a:dk1>
        <a:srgbClr val="000000"/>
      </a:dk1>
      <a:lt1>
        <a:sysClr val="window" lastClr="FFFFFF"/>
      </a:lt1>
      <a:dk2>
        <a:srgbClr val="454545"/>
      </a:dk2>
      <a:lt2>
        <a:srgbClr val="E6E6E6"/>
      </a:lt2>
      <a:accent1>
        <a:srgbClr val="A1F66D"/>
      </a:accent1>
      <a:accent2>
        <a:srgbClr val="FFCF54"/>
      </a:accent2>
      <a:accent3>
        <a:srgbClr val="35C9D8"/>
      </a:accent3>
      <a:accent4>
        <a:srgbClr val="F85934"/>
      </a:accent4>
      <a:accent5>
        <a:srgbClr val="DA75E5"/>
      </a:accent5>
      <a:accent6>
        <a:srgbClr val="FE8C2E"/>
      </a:accent6>
      <a:hlink>
        <a:srgbClr val="35C9D8"/>
      </a:hlink>
      <a:folHlink>
        <a:srgbClr val="BFBFBF"/>
      </a:folHlink>
    </a:clrScheme>
    <a:fontScheme name="Courier New">
      <a:majorFont>
        <a:latin typeface="Courier New"/>
        <a:ea typeface=""/>
        <a:cs typeface=""/>
      </a:majorFont>
      <a:minorFont>
        <a:latin typeface="Courier N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926C5D-6CF9-43E0-BF0F-33D659257520}">
  <ds:schemaRefs>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A14DD748-0507-4B4F-9BB9-7A4440DEB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71EBD0E-EF67-4B4D-A994-754F9F609F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Chalk_album</Template>
  <TotalTime>0</TotalTime>
  <Words>1071</Words>
  <Application>Microsoft Office PowerPoint</Application>
  <PresentationFormat>Widescreen</PresentationFormat>
  <Paragraphs>207</Paragraphs>
  <Slides>54</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Arial</vt:lpstr>
      <vt:lpstr>Calibri</vt:lpstr>
      <vt:lpstr>Calibri Light</vt:lpstr>
      <vt:lpstr>Courier New</vt:lpstr>
      <vt:lpstr>Franklin Gothic Book</vt:lpstr>
      <vt:lpstr>Wingdings</vt:lpstr>
      <vt:lpstr>Chalk Album</vt:lpstr>
      <vt:lpstr>1_Office Theme</vt:lpstr>
      <vt:lpstr>PowerPoint Presentation</vt:lpstr>
      <vt:lpstr>PowerPoint Presentation</vt:lpstr>
      <vt:lpstr>The Writing Process</vt:lpstr>
      <vt:lpstr>PowerPoint Presentation</vt:lpstr>
      <vt:lpstr>NARRATIVE WRITING</vt:lpstr>
      <vt:lpstr>PowerPoint Presentation</vt:lpstr>
      <vt:lpstr>“Entertaining Beginnings”</vt:lpstr>
      <vt:lpstr>PowerPoint Presentation</vt:lpstr>
      <vt:lpstr>Specifics Help Immensely </vt:lpstr>
      <vt:lpstr>Guidance is Huge.</vt:lpstr>
      <vt:lpstr>Diary of a Second Grader</vt:lpstr>
      <vt:lpstr>EXPOSITORY WRITING</vt:lpstr>
      <vt:lpstr>PowerPoint Presentation</vt:lpstr>
      <vt:lpstr>PowerPoint Presentation</vt:lpstr>
      <vt:lpstr>Example by Riley</vt:lpstr>
      <vt:lpstr>Let’s Do THIS!</vt:lpstr>
      <vt:lpstr>PowerPoint Presentation</vt:lpstr>
      <vt:lpstr>Make it work for you</vt:lpstr>
      <vt:lpstr>Writing and the Brain</vt:lpstr>
      <vt:lpstr>Learning Styles</vt:lpstr>
      <vt:lpstr>PowerPoint Presentation</vt:lpstr>
      <vt:lpstr>PowerPoint Presentation</vt:lpstr>
      <vt:lpstr>Writing about Math with the Brain in Mind</vt:lpstr>
      <vt:lpstr>Identify the Steps </vt:lpstr>
      <vt:lpstr>Missing Factor Game</vt:lpstr>
      <vt:lpstr>Math Expository Essays</vt:lpstr>
      <vt:lpstr>Write a…</vt:lpstr>
      <vt:lpstr>Writing about Science with the Brain in Mind</vt:lpstr>
      <vt:lpstr>The Write Up</vt:lpstr>
      <vt:lpstr>Teaching the Scientific Method</vt:lpstr>
      <vt:lpstr>Write an Expository Essay</vt:lpstr>
      <vt:lpstr>Learn, Write, Perform</vt:lpstr>
      <vt:lpstr>Webcast </vt:lpstr>
      <vt:lpstr>Book Trailers</vt:lpstr>
      <vt:lpstr>    from K-5</vt:lpstr>
      <vt:lpstr>PowerPoint Presentation</vt:lpstr>
      <vt:lpstr>PowerPoint Presentation</vt:lpstr>
      <vt:lpstr>Writing in Motivating and Authentic Contexts</vt:lpstr>
      <vt:lpstr>PowerPoint Presentation</vt:lpstr>
      <vt:lpstr>The Bad News by Alvin Schwartz</vt:lpstr>
      <vt:lpstr>Student Produced Movies</vt:lpstr>
      <vt:lpstr>Phase 1: Grouping  (Risko &amp; Walker-Dalhouse, 2011; Pachtman &amp; Wilson, 2006)  Students groups are selected based preferred genre</vt:lpstr>
      <vt:lpstr>Phase 2: Idea Development  (Culham, 2011; Dorfman &amp; Cappelli, 2007; Smith, 1994)  Students choose method for creating scripts: mentor, parody, or from scratch </vt:lpstr>
      <vt:lpstr>Phase 3: Script Treatment  (National Institute of Child Health and Human Development, 2000)  Students write a summary and assign roles </vt:lpstr>
      <vt:lpstr>Phase 4: Storyboard  (Naughton, 2008)</vt:lpstr>
      <vt:lpstr>Phase 5: Scripting  (Culham, 2011; Dorfman &amp; Cappelli, 2007; Smith, 1994; Young &amp; Rasinski, 2011)</vt:lpstr>
      <vt:lpstr>Enhancing Authors’ Voice Through Scripting (Young &amp; Rasinski, 2011)</vt:lpstr>
      <vt:lpstr>Phase 6: Preproduction Conference (Young &amp; Rasinski, 2013)  The production team meets with the teacher and discuss light edits, materials, and responsibilities.  </vt:lpstr>
      <vt:lpstr>PowerPoint Presentation</vt:lpstr>
      <vt:lpstr>Phase 7: Filming </vt:lpstr>
      <vt:lpstr>Phase 8: Post-Production (National Governors Association for Best Practices &amp; Council of Chief State School Officers, 2010)  Students learn how to upload the movies into the software, drop clips into the editing line, delete unused takes, reorder and cut clips, configure special effects, utilize transitions, add music, and create title and credit sequences.  Final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Fine Tuning Readers' Workshop</dc:title>
  <dc:creator/>
  <cp:lastModifiedBy/>
  <cp:revision>2</cp:revision>
  <dcterms:created xsi:type="dcterms:W3CDTF">2013-07-12T19:21:26Z</dcterms:created>
  <dcterms:modified xsi:type="dcterms:W3CDTF">2019-07-15T18:45:40Z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