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94" r:id="rId4"/>
    <p:sldMasterId id="2147483721" r:id="rId5"/>
  </p:sldMasterIdLst>
  <p:notesMasterIdLst>
    <p:notesMasterId r:id="rId104"/>
  </p:notesMasterIdLst>
  <p:sldIdLst>
    <p:sldId id="292" r:id="rId6"/>
    <p:sldId id="258" r:id="rId7"/>
    <p:sldId id="259" r:id="rId8"/>
    <p:sldId id="304" r:id="rId9"/>
    <p:sldId id="305" r:id="rId10"/>
    <p:sldId id="306" r:id="rId11"/>
    <p:sldId id="307" r:id="rId12"/>
    <p:sldId id="308" r:id="rId13"/>
    <p:sldId id="316" r:id="rId14"/>
    <p:sldId id="317" r:id="rId15"/>
    <p:sldId id="331" r:id="rId16"/>
    <p:sldId id="376" r:id="rId17"/>
    <p:sldId id="318" r:id="rId18"/>
    <p:sldId id="311" r:id="rId19"/>
    <p:sldId id="312" r:id="rId20"/>
    <p:sldId id="382" r:id="rId21"/>
    <p:sldId id="313" r:id="rId22"/>
    <p:sldId id="314" r:id="rId23"/>
    <p:sldId id="315" r:id="rId24"/>
    <p:sldId id="333" r:id="rId25"/>
    <p:sldId id="379" r:id="rId26"/>
    <p:sldId id="375" r:id="rId27"/>
    <p:sldId id="334" r:id="rId28"/>
    <p:sldId id="377" r:id="rId29"/>
    <p:sldId id="378" r:id="rId30"/>
    <p:sldId id="427" r:id="rId31"/>
    <p:sldId id="434" r:id="rId32"/>
    <p:sldId id="414" r:id="rId33"/>
    <p:sldId id="336" r:id="rId34"/>
    <p:sldId id="337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72" r:id="rId64"/>
    <p:sldId id="380" r:id="rId65"/>
    <p:sldId id="415" r:id="rId66"/>
    <p:sldId id="416" r:id="rId67"/>
    <p:sldId id="417" r:id="rId68"/>
    <p:sldId id="418" r:id="rId69"/>
    <p:sldId id="419" r:id="rId70"/>
    <p:sldId id="433" r:id="rId71"/>
    <p:sldId id="420" r:id="rId72"/>
    <p:sldId id="432" r:id="rId73"/>
    <p:sldId id="422" r:id="rId74"/>
    <p:sldId id="423" r:id="rId75"/>
    <p:sldId id="424" r:id="rId76"/>
    <p:sldId id="425" r:id="rId77"/>
    <p:sldId id="426" r:id="rId78"/>
    <p:sldId id="374" r:id="rId79"/>
    <p:sldId id="373" r:id="rId80"/>
    <p:sldId id="401" r:id="rId81"/>
    <p:sldId id="402" r:id="rId82"/>
    <p:sldId id="403" r:id="rId83"/>
    <p:sldId id="404" r:id="rId84"/>
    <p:sldId id="381" r:id="rId85"/>
    <p:sldId id="320" r:id="rId86"/>
    <p:sldId id="321" r:id="rId87"/>
    <p:sldId id="322" r:id="rId88"/>
    <p:sldId id="323" r:id="rId89"/>
    <p:sldId id="324" r:id="rId90"/>
    <p:sldId id="325" r:id="rId91"/>
    <p:sldId id="326" r:id="rId92"/>
    <p:sldId id="327" r:id="rId93"/>
    <p:sldId id="428" r:id="rId94"/>
    <p:sldId id="429" r:id="rId95"/>
    <p:sldId id="430" r:id="rId96"/>
    <p:sldId id="431" r:id="rId97"/>
    <p:sldId id="329" r:id="rId98"/>
    <p:sldId id="330" r:id="rId99"/>
    <p:sldId id="299" r:id="rId100"/>
    <p:sldId id="300" r:id="rId101"/>
    <p:sldId id="301" r:id="rId102"/>
    <p:sldId id="261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openxmlformats.org/officeDocument/2006/relationships/theme" Target="theme/theme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779DF-0CB7-41BE-9871-F45993D0B2C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DE08C-B2A8-40DE-8DA7-554FD2693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DB201-0E00-4A4B-B715-5FDBF53FFC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0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DB201-0E00-4A4B-B715-5FDBF53FFC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9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2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0354" y="5637364"/>
            <a:ext cx="6524446" cy="534836"/>
          </a:xfrm>
        </p:spPr>
        <p:txBody>
          <a:bodyPr>
            <a:normAutofit/>
          </a:bodyPr>
          <a:lstStyle>
            <a:lvl1pPr marL="0" indent="0" algn="l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subtitle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19" y="342900"/>
            <a:ext cx="6583681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6" cy="1370190"/>
          </a:xfrm>
        </p:spPr>
        <p:txBody>
          <a:bodyPr anchor="b">
            <a:normAutofit/>
          </a:bodyPr>
          <a:lstStyle>
            <a:lvl1pPr algn="l">
              <a:defRPr sz="4399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986367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986367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BEC0-B397-4C15-8EF8-0283BDF77264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79B3-CE2D-43C6-9DBC-F04D69274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793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Four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9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2648309"/>
            <a:ext cx="3798498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066564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090249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>
            <a:off x="9066564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orizonta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112776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8" y="533400"/>
            <a:ext cx="5644551" cy="393192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8822" y="4693204"/>
            <a:ext cx="4814978" cy="147899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195460">
            <a:off x="3227982" y="2470557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21394454">
            <a:off x="792700" y="2816440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8" y="4891326"/>
            <a:ext cx="5243341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9" y="3446687"/>
            <a:ext cx="5243341" cy="12187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21399265">
            <a:off x="6348116" y="454960"/>
            <a:ext cx="3291840" cy="24688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303383">
            <a:off x="9660140" y="669025"/>
            <a:ext cx="1951096" cy="2551434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350520"/>
            <a:ext cx="5029200" cy="59740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3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98C49-3398-4529-B56C-68157E8C309F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4B9A0-F7C6-4D5E-BD9C-859C5711F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264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ECF96-EB26-43FB-AF05-8935C6D42B2E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8F763-D166-45F4-93C4-C22DE7CF9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5418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5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A56BF-915B-4CB3-9232-EEB9669F4918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3BDCE-ABB4-49C3-AFC0-B4DC0F732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8268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2CE06-3B3E-4643-899A-F0BE0EA950CC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6F9C4-C7E4-46CE-AC12-2E1EE63F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635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BF77-88AE-4051-B927-50F15D6CE66A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CD09-D7D2-4D77-8DC7-8A71C9EDC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890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E167-8667-4274-9038-256BB91EE713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B11B1-76F0-4093-9886-15BCA0F0A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292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CABD5-8DE1-4F6F-9BE5-A7679C41A311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164D-E563-4FF8-870F-C2D96F608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105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B46A-011A-4910-BBAA-5159E7F8A3EE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D36B9-BD63-400F-AAC3-99FA2FAF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1240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D612-C808-46CA-BF18-D4AAB5FAE3F7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F609D-E3C5-44A0-B160-B94A27AA2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8776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1F9D-98CC-4FF0-A9EF-94E74BE01179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E0FF-4539-44ED-8C9A-315703A01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4393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85891-0B1E-4B3F-8996-406893991EE1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D38FC-4BE7-4FC8-8DEA-52989A178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169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1" y="4323847"/>
            <a:ext cx="6400800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9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5"/>
            <a:ext cx="10820399" cy="2801935"/>
          </a:xfrm>
        </p:spPr>
        <p:txBody>
          <a:bodyPr anchor="b">
            <a:normAutofit/>
          </a:bodyPr>
          <a:lstStyle>
            <a:lvl1pPr algn="r">
              <a:defRPr sz="3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3"/>
            <a:ext cx="6991492" cy="36406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1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194561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3132668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132668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3" y="746761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9" y="751243"/>
            <a:ext cx="3644962" cy="5467443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2"/>
            <a:ext cx="10822034" cy="81935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1"/>
            <a:ext cx="10821840" cy="3478161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5516717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4"/>
            <a:ext cx="10820400" cy="2802467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15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542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6" cy="251183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5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7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1" y="762001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93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1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9" y="4191002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9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9" y="4873766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4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5" y="4873765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3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5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194561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7" y="745069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2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0354" y="5637364"/>
            <a:ext cx="6524446" cy="534836"/>
          </a:xfrm>
        </p:spPr>
        <p:txBody>
          <a:bodyPr>
            <a:normAutofit/>
          </a:bodyPr>
          <a:lstStyle>
            <a:lvl1pPr marL="0" indent="0" algn="l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subtitle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19" y="342900"/>
            <a:ext cx="6583681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6" cy="1370190"/>
          </a:xfrm>
        </p:spPr>
        <p:txBody>
          <a:bodyPr anchor="b">
            <a:normAutofit/>
          </a:bodyPr>
          <a:lstStyle>
            <a:lvl1pPr algn="l">
              <a:defRPr sz="4399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80619" y="1169989"/>
            <a:ext cx="6419849" cy="4994275"/>
            <a:chOff x="4334933" y="1169931"/>
            <a:chExt cx="4814835" cy="499380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2"/>
            <a:ext cx="8206284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6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62503-E35F-4E73-AF61-C779E99149D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1813563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29DD-150C-4390-8471-8255B44C4CD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0009330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981201"/>
            <a:ext cx="8536624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487335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C509-2F25-4D4B-B383-9ED3511A8DC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572193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5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2"/>
            <a:ext cx="5266623" cy="37676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61B47-7C49-4AA5-A783-06765998794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47914633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2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200" y="1143002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EC46-1E74-44F5-90CC-5D2B6D3BD9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6153716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9DB42-D888-49EA-9CA1-1F087C8B77C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971491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10FEB-8238-401D-B2BC-F2B1B1F9E2C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858779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0" y="533400"/>
            <a:ext cx="42672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533400"/>
            <a:ext cx="5918340" cy="54864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90" y="2209804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2395-ADC6-457E-9B8F-E3067C6F07B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8843147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1" y="1447800"/>
            <a:ext cx="4751010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3" y="2743200"/>
            <a:ext cx="4752298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B02B-D181-4FAD-9147-3C4134A35D2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14648712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1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F420-BE2C-4E0D-8DE5-CBEE9F41235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08371567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533400"/>
            <a:ext cx="107696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E5D39-8E90-492B-8802-094C590E695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17755631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1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1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3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0" y="3429000"/>
            <a:ext cx="8536623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B357-8E40-42F3-BFF1-FA9AD8BEA82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84921834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2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98FB-2930-4146-86C5-27BC2A442FC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961857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102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1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1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3" y="533400"/>
            <a:ext cx="9146381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76BE-823B-4525-ADE9-DBFAD395DF4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80213148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766737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4139-027E-4483-BF91-D199C309C04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09242824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B621-81AA-402E-A48A-C142534B407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87920503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690BA-D289-4A12-95AB-F4984ED27FB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31802648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986367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986367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BEC0-B397-4C15-8EF8-0283BDF77264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79B3-CE2D-43C6-9DBC-F04D69274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08433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0354" y="5637364"/>
            <a:ext cx="6524447" cy="5348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19" y="342900"/>
            <a:ext cx="6583681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7" cy="1370190"/>
          </a:xfrm>
        </p:spPr>
        <p:txBody>
          <a:bodyPr anchor="b"/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9B1E-4D06-4AA4-9CB0-58F877E4C76D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F60D6-8527-4A23-BADC-070561841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63008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orizonta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hidden">
          <a:xfrm>
            <a:off x="991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Rectangle 5"/>
          <p:cNvSpPr/>
          <p:nvPr/>
        </p:nvSpPr>
        <p:spPr>
          <a:xfrm>
            <a:off x="1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Rectangle 6"/>
          <p:cNvSpPr/>
          <p:nvPr/>
        </p:nvSpPr>
        <p:spPr>
          <a:xfrm>
            <a:off x="1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1" y="992124"/>
            <a:ext cx="112776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1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ectangle 9"/>
          <p:cNvSpPr/>
          <p:nvPr/>
        </p:nvSpPr>
        <p:spPr>
          <a:xfrm>
            <a:off x="1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90"/>
            <a:ext cx="4853636" cy="1143869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9" y="533400"/>
            <a:ext cx="5644551" cy="393192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3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8822" y="4693204"/>
            <a:ext cx="4814978" cy="1478996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accent5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195460">
            <a:off x="3227982" y="2470557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3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21394454">
            <a:off x="792701" y="2816440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3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0354" y="5637364"/>
            <a:ext cx="6524446" cy="534836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subtitle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20" y="342900"/>
            <a:ext cx="6583680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6" cy="137019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85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112776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5487924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48400" y="992124"/>
            <a:ext cx="54864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our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9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2648309"/>
            <a:ext cx="3798498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066564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090249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>
            <a:off x="9066564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04117"/>
            <a:ext cx="5257800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80200" y="392112"/>
            <a:ext cx="5029200" cy="5964238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1524000"/>
            <a:ext cx="4114800" cy="1905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342900"/>
            <a:ext cx="5487924" cy="393580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48400" y="342900"/>
            <a:ext cx="5486400" cy="393580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2362" y="4485736"/>
            <a:ext cx="3657600" cy="168646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62800" y="4485736"/>
            <a:ext cx="3657600" cy="168646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8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8" y="533400"/>
            <a:ext cx="5644551" cy="393192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8822" y="4693204"/>
            <a:ext cx="4814978" cy="147899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195460">
            <a:off x="3227982" y="2470557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21394454">
            <a:off x="792700" y="2816440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8" y="4891326"/>
            <a:ext cx="5243341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9" y="3446687"/>
            <a:ext cx="5243341" cy="12187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21399265">
            <a:off x="6348116" y="454960"/>
            <a:ext cx="3291840" cy="24688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303383">
            <a:off x="9660140" y="669025"/>
            <a:ext cx="1951096" cy="2551434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350520"/>
            <a:ext cx="5029200" cy="59740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0663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526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42900"/>
            <a:ext cx="3932237" cy="21587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42900"/>
            <a:ext cx="6172200" cy="58292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68559"/>
            <a:ext cx="3932237" cy="3503641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6528" y="365125"/>
            <a:ext cx="2037272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13327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9.jp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0CEB0-F3AD-463E-A900-745450CDEDFB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BC96D-BB62-4FCC-8AE3-FE6AA0DD191B}" type="datetimeFigureOut">
              <a:rPr lang="en-US"/>
              <a:pPr>
                <a:defRPr/>
              </a:pPr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16FF62-1084-49E2-98A4-15FA92367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1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94562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7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07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126" rtl="0" eaLnBrk="1" latinLnBrk="0" hangingPunct="1">
        <a:lnSpc>
          <a:spcPct val="90000"/>
        </a:lnSpc>
        <a:spcBef>
          <a:spcPct val="0"/>
        </a:spcBef>
        <a:buNone/>
        <a:defRPr sz="39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8894233" y="3894138"/>
            <a:ext cx="3293534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71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1" y="533400"/>
            <a:ext cx="873971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0" y="6172202"/>
            <a:ext cx="16023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1" y="6172202"/>
            <a:ext cx="77491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317" y="5578477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F9A93E0-4625-41B7-A5E8-5F4F080A3BC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247094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transition spd="med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2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0500" y="6408799"/>
            <a:ext cx="194310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CEF9A-E7B3-4517-8038-65BEB7915A49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08799"/>
            <a:ext cx="675005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75850" y="6408799"/>
            <a:ext cx="137795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90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pos="288">
          <p15:clr>
            <a:srgbClr val="F26B43"/>
          </p15:clr>
        </p15:guide>
        <p15:guide id="6" pos="7392">
          <p15:clr>
            <a:srgbClr val="F26B43"/>
          </p15:clr>
        </p15:guide>
        <p15:guide id="7" orient="horz" pos="216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orient="horz" pos="1152">
          <p15:clr>
            <a:srgbClr val="F26B43"/>
          </p15:clr>
        </p15:guide>
        <p15:guide id="10" pos="1248">
          <p15:clr>
            <a:srgbClr val="F26B43"/>
          </p15:clr>
        </p15:guide>
        <p15:guide id="11" orient="horz" pos="960">
          <p15:clr>
            <a:srgbClr val="F26B43"/>
          </p15:clr>
        </p15:guide>
        <p15:guide id="12" orient="horz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Ox19hgKh24Y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sTCBuSsAz1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bestclass.org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clinton.k12.wi.us/maptest_sites/map_reading_rit.html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hyperlink" Target="https://www.scholastic.com/teachers/bookwizard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12" Type="http://schemas.openxmlformats.org/officeDocument/2006/relationships/hyperlink" Target="https://www.neuhaus.org/document.doc?id=31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G"/><Relationship Id="rId11" Type="http://schemas.openxmlformats.org/officeDocument/2006/relationships/hyperlink" Target="http://dyslexiahelp.umich.edu/sites/default/files/multdimflscl.doc" TargetMode="External"/><Relationship Id="rId5" Type="http://schemas.openxmlformats.org/officeDocument/2006/relationships/image" Target="../media/image22.jpg"/><Relationship Id="rId10" Type="http://schemas.openxmlformats.org/officeDocument/2006/relationships/hyperlink" Target="http://www1.renaissance.com/Products/Accelerated-Reader/ATOS/ATOS-Analyzer-for-Text/lang/english" TargetMode="External"/><Relationship Id="rId4" Type="http://schemas.openxmlformats.org/officeDocument/2006/relationships/hyperlink" Target="https://dibels.uoregon.edu/assessment/index/materialdownload/?agree=true#dibels" TargetMode="External"/><Relationship Id="rId9" Type="http://schemas.openxmlformats.org/officeDocument/2006/relationships/image" Target="../media/image26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youtube.com/watch?v=po1htnhlDtw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youtube.com/watch?v=UcfVQ6dKvu0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7w06j2sHk8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DiQs9Oz24s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e4qF3H6q2Q" TargetMode="External"/><Relationship Id="rId2" Type="http://schemas.openxmlformats.org/officeDocument/2006/relationships/hyperlink" Target="https://www.youtube.com/watch?v=s0PeQVzmsgc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youtube.com/watch?v=SdgO5yVwb5o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holastic.com/content/dam/teachers/lesson-plans/migrated-featured-files/reading_bestpractices_nonfiction_fivetextstructures.pdf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www.youtube.com/watch?v=pHXCB2mRciU" TargetMode="External"/><Relationship Id="rId1" Type="http://schemas.openxmlformats.org/officeDocument/2006/relationships/slideLayout" Target="../slideLayouts/slideLayout69.xml"/><Relationship Id="rId5" Type="http://schemas.microsoft.com/office/2007/relationships/hdphoto" Target="../media/hdphoto1.wdp"/><Relationship Id="rId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L5q0Y8hukU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youtube.com/watch?v=SrWzl5u0YqU" TargetMode="Externa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youtube.com/watch?v=IxaKRKPlVFQ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estclass.org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timrasinski.com/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KlbHPxy19o" TargetMode="External"/><Relationship Id="rId3" Type="http://schemas.openxmlformats.org/officeDocument/2006/relationships/image" Target="../media/image116.png"/><Relationship Id="rId7" Type="http://schemas.openxmlformats.org/officeDocument/2006/relationships/hyperlink" Target="http://www.kidsongs.com/lyrics/" TargetMode="External"/><Relationship Id="rId2" Type="http://schemas.openxmlformats.org/officeDocument/2006/relationships/hyperlink" Target="https://www.youtube.com/watch?v=yyqkLsedw6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microsoft.com/office/2007/relationships/hdphoto" Target="../media/hdphoto2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2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5.jpeg"/><Relationship Id="rId11" Type="http://schemas.openxmlformats.org/officeDocument/2006/relationships/image" Target="../media/image128.jpeg"/><Relationship Id="rId5" Type="http://schemas.openxmlformats.org/officeDocument/2006/relationships/image" Target="../media/image124.jpeg"/><Relationship Id="rId10" Type="http://schemas.openxmlformats.org/officeDocument/2006/relationships/image" Target="../media/image13.png"/><Relationship Id="rId4" Type="http://schemas.openxmlformats.org/officeDocument/2006/relationships/image" Target="../media/image123.jpeg"/><Relationship Id="rId9" Type="http://schemas.openxmlformats.org/officeDocument/2006/relationships/image" Target="../media/image1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35085"/>
            <a:ext cx="12192000" cy="1825096"/>
          </a:xfrm>
        </p:spPr>
        <p:txBody>
          <a:bodyPr>
            <a:normAutofit/>
          </a:bodyPr>
          <a:lstStyle/>
          <a:p>
            <a:pPr algn="ctr"/>
            <a:r>
              <a:rPr lang="en-US" sz="6000" b="1" cap="non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Unbalanced Literacy</a:t>
            </a:r>
            <a:br>
              <a:rPr lang="en-US" sz="6000" b="1" cap="non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6000" b="1" cap="non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GUIDED READING</a:t>
            </a:r>
            <a:endParaRPr lang="en-US" sz="6000" b="1" cap="non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23925" y="0"/>
            <a:ext cx="17904539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Chase Young, Ph.D. – Sam Houston State University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DefLeppard-PourSomeSugarOn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2990" y="5094778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Questions?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936"/>
          <a:stretch>
            <a:fillRect/>
          </a:stretch>
        </p:blipFill>
        <p:spPr>
          <a:xfrm rot="303383">
            <a:off x="7349494" y="352564"/>
            <a:ext cx="4363677" cy="5706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547343"/>
            <a:ext cx="6172853" cy="36998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40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hlinkClick r:id="rId2"/>
              </a:rPr>
              <a:t>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533525"/>
            <a:ext cx="10106025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2990" y="5094778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Reflections?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383">
            <a:off x="6839931" y="1302659"/>
            <a:ext cx="4363677" cy="3272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5" y="547343"/>
            <a:ext cx="4933089" cy="36998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33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3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1" y="380362"/>
            <a:ext cx="12135013" cy="61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42992"/>
            <a:ext cx="11141632" cy="876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40" y="2352675"/>
            <a:ext cx="8065667" cy="329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http://burkspto.digitalpto.com/files/2011/10/burk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52675"/>
            <a:ext cx="2778595" cy="2065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7877" y="2438400"/>
            <a:ext cx="169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597877" y="1545977"/>
            <a:ext cx="650630" cy="4103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16" y="1309687"/>
            <a:ext cx="4867275" cy="486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7" y="520578"/>
            <a:ext cx="1819275" cy="105727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79" y="681037"/>
            <a:ext cx="4848225" cy="549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2" y="76738"/>
            <a:ext cx="3068881" cy="6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8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t="12867" r="164" b="-977"/>
          <a:stretch/>
        </p:blipFill>
        <p:spPr>
          <a:xfrm>
            <a:off x="1123950" y="1314449"/>
            <a:ext cx="10039350" cy="42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Continuum of Literacy Learning, Grades PreK-8: A Guide to Teaching, Second Ed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41" y="1027554"/>
            <a:ext cx="3699321" cy="47948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7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147" y="1273578"/>
            <a:ext cx="9405017" cy="52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494">
            <a:off x="1216446" y="565082"/>
            <a:ext cx="4846962" cy="5208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https://scontent-iad3-1.xx.fbcdn.net/hphotos-xpa1/v/t1.0-9/936782_319388934859338_61690804_n.jpg?oh=f8409da60acb39e5416e3be239fccb69&amp;oe=56A4C6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38497"/>
            <a:ext cx="4508027" cy="6010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71748" y="5334001"/>
            <a:ext cx="2807500" cy="534697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dirty="0" smtClean="0">
                <a:hlinkClick r:id="rId4"/>
              </a:rPr>
              <a:t>Video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934200" y="3986833"/>
            <a:ext cx="4531254" cy="1957244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Introduction </a:t>
            </a:r>
            <a:br>
              <a:rPr lang="en-US" dirty="0" smtClean="0"/>
            </a:br>
            <a:r>
              <a:rPr lang="en-US" dirty="0" smtClean="0"/>
              <a:t>by Riley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Creating the Lesson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www.thebestclass.org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Talk with some people about what questions or insights you have…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I’ll know you are done when you give someone a handshake and say, “You are an amazing teacher.”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40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2990" y="5094778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Questions?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383">
            <a:off x="7349494" y="815875"/>
            <a:ext cx="4363677" cy="47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2" y="547343"/>
            <a:ext cx="5553196" cy="36998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693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Image result for funny teacher me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99" y="239721"/>
            <a:ext cx="7569201" cy="64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6" y="0"/>
            <a:ext cx="9582150" cy="69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funny teacher me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04" y="1058174"/>
            <a:ext cx="7789572" cy="520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1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03" y="0"/>
            <a:ext cx="9907360" cy="69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your tu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73" y="-274038"/>
            <a:ext cx="8352702" cy="80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55" y="222251"/>
            <a:ext cx="4834292" cy="6454689"/>
          </a:xfrm>
        </p:spPr>
      </p:pic>
    </p:spTree>
    <p:extLst>
      <p:ext uri="{BB962C8B-B14F-4D97-AF65-F5344CB8AC3E}">
        <p14:creationId xmlns:p14="http://schemas.microsoft.com/office/powerpoint/2010/main" val="321649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41417" y="2167392"/>
            <a:ext cx="9144000" cy="2306637"/>
          </a:xfrm>
        </p:spPr>
        <p:txBody>
          <a:bodyPr>
            <a:normAutofit/>
          </a:bodyPr>
          <a:lstStyle/>
          <a:p>
            <a:r>
              <a:rPr lang="en-US" dirty="0" smtClean="0"/>
              <a:t>Situating Guided Reading in the BLP Classroom</a:t>
            </a:r>
            <a:endParaRPr lang="en-US" dirty="0"/>
          </a:p>
        </p:txBody>
      </p:sp>
      <p:sp>
        <p:nvSpPr>
          <p:cNvPr id="3" name="Subtitle 6"/>
          <p:cNvSpPr>
            <a:spLocks noGrp="1"/>
          </p:cNvSpPr>
          <p:nvPr>
            <p:ph type="subTitle" idx="1"/>
          </p:nvPr>
        </p:nvSpPr>
        <p:spPr>
          <a:xfrm>
            <a:off x="1541417" y="4474029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Teachers will remain sane. </a:t>
            </a:r>
          </a:p>
        </p:txBody>
      </p:sp>
    </p:spTree>
    <p:extLst>
      <p:ext uri="{BB962C8B-B14F-4D97-AF65-F5344CB8AC3E}">
        <p14:creationId xmlns:p14="http://schemas.microsoft.com/office/powerpoint/2010/main" val="22047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91200" y="348979"/>
            <a:ext cx="5829300" cy="669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Congratulations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243" name="Text Placeholder 6"/>
          <p:cNvSpPr>
            <a:spLocks noGrp="1"/>
          </p:cNvSpPr>
          <p:nvPr>
            <p:ph type="body" idx="1"/>
          </p:nvPr>
        </p:nvSpPr>
        <p:spPr>
          <a:xfrm>
            <a:off x="2057400" y="4487865"/>
            <a:ext cx="6402388" cy="1531937"/>
          </a:xfrm>
        </p:spPr>
        <p:txBody>
          <a:bodyPr/>
          <a:lstStyle/>
          <a:p>
            <a:pPr eaLnBrk="1" hangingPunct="1"/>
            <a:endParaRPr lang="en-US" altLang="en-US" dirty="0" smtClean="0">
              <a:solidFill>
                <a:srgbClr val="0F496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90600"/>
            <a:ext cx="7458636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images.clipartpanda.com/t-rex-dinosaur-clip-art-T-Rex-Dinosaur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t="-14537" r="-13206" b="14537"/>
          <a:stretch/>
        </p:blipFill>
        <p:spPr bwMode="auto">
          <a:xfrm>
            <a:off x="610358" y="1189842"/>
            <a:ext cx="3571875" cy="275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liparthut.com/clip-arts/191/funny-old-man-cartoon-19162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65" t="-5283" r="21065" b="5283"/>
          <a:stretch/>
        </p:blipFill>
        <p:spPr bwMode="auto">
          <a:xfrm>
            <a:off x="8415836" y="2277812"/>
            <a:ext cx="2051050" cy="2320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antonianyberg.com/images/170xNximportant-vitamins-for-kids1.jpg.pagespeed.ic.ItjGz27qZ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98" y="688600"/>
            <a:ext cx="1214438" cy="15716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images.akamai.steamusercontent.com/ugc/612792385925430294/14E28DF20B5EE7C5597040A8E58C40DA247713C8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33" y="2435136"/>
            <a:ext cx="2568575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Image result for macaroni clear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33" y="4487865"/>
            <a:ext cx="3264297" cy="1839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9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12228" y="4200633"/>
            <a:ext cx="6422571" cy="1370190"/>
          </a:xfrm>
        </p:spPr>
        <p:txBody>
          <a:bodyPr/>
          <a:lstStyle/>
          <a:p>
            <a:r>
              <a:rPr lang="en-US" dirty="0" smtClean="0"/>
              <a:t>Your Choice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5" y="431075"/>
            <a:ext cx="4616632" cy="4616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173708"/>
            <a:ext cx="5930537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 b="1111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Workstations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84">
            <a:off x="579956" y="883197"/>
            <a:ext cx="4533126" cy="33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02228" y="2144712"/>
            <a:ext cx="10355160" cy="2964226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MY GOAL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Reading and/or Writing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No Grading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Never Ending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Easy For Me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Practice for Them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864575"/>
            <a:ext cx="8004663" cy="533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3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Buddy Reading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Yup, they read together. It’s more fun.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buddy 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829">
            <a:off x="7423151" y="523876"/>
            <a:ext cx="4286250" cy="330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1850" y="4562475"/>
            <a:ext cx="11324492" cy="1655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Tumble Books, </a:t>
            </a:r>
            <a:r>
              <a:rPr lang="en-US" dirty="0" err="1" smtClean="0">
                <a:solidFill>
                  <a:schemeClr val="tx1"/>
                </a:solidFill>
              </a:rPr>
              <a:t>Starfall</a:t>
            </a:r>
            <a:r>
              <a:rPr lang="en-US" dirty="0" smtClean="0">
                <a:solidFill>
                  <a:schemeClr val="tx1"/>
                </a:solidFill>
              </a:rPr>
              <a:t>, ABC Mouse, </a:t>
            </a:r>
            <a:r>
              <a:rPr lang="en-US" dirty="0" err="1" smtClean="0">
                <a:solidFill>
                  <a:schemeClr val="tx1"/>
                </a:solidFill>
              </a:rPr>
              <a:t>iStation</a:t>
            </a:r>
            <a:r>
              <a:rPr lang="en-US" dirty="0" smtClean="0">
                <a:solidFill>
                  <a:schemeClr val="tx1"/>
                </a:solidFill>
              </a:rPr>
              <a:t>, District stuff, AR, etc.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1471612"/>
            <a:ext cx="38100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Computer Station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076325" y="4630737"/>
            <a:ext cx="11324492" cy="1655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Reading/Writing Games, Research Projects, </a:t>
            </a:r>
            <a:r>
              <a:rPr lang="en-US" dirty="0" err="1" smtClean="0">
                <a:solidFill>
                  <a:schemeClr val="tx1"/>
                </a:solidFill>
              </a:rPr>
              <a:t>Webquests</a:t>
            </a:r>
            <a:r>
              <a:rPr lang="en-US" dirty="0" smtClean="0">
                <a:solidFill>
                  <a:schemeClr val="tx1"/>
                </a:solidFill>
              </a:rPr>
              <a:t>, etc.</a:t>
            </a:r>
            <a:endParaRPr lang="en-US" dirty="0" smtClean="0">
              <a:solidFill>
                <a:schemeClr val="tx1"/>
              </a:solidFill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0619">
            <a:off x="7587158" y="583397"/>
            <a:ext cx="4228767" cy="29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Stations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525" y="4494213"/>
            <a:ext cx="13161034" cy="173789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Books on “tape”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Image result for listening to stories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046">
            <a:off x="6584950" y="571500"/>
            <a:ext cx="5054600" cy="33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Making/Writing Words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Magnetic letters, playdough, stamps, word ladders, crossword puzzles, etc.</a:t>
            </a:r>
          </a:p>
        </p:txBody>
      </p:sp>
      <p:pic>
        <p:nvPicPr>
          <p:cNvPr id="7170" name="Picture 2" descr="Image result for kids wri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63550"/>
            <a:ext cx="60483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‘</a:t>
            </a:r>
            <a:r>
              <a:rPr lang="en-US" dirty="0" err="1" smtClean="0">
                <a:solidFill>
                  <a:schemeClr val="tx1"/>
                </a:solidFill>
              </a:rPr>
              <a:t>Cause</a:t>
            </a:r>
            <a:r>
              <a:rPr lang="en-US" dirty="0" smtClean="0">
                <a:solidFill>
                  <a:schemeClr val="tx1"/>
                </a:solidFill>
              </a:rPr>
              <a:t> it’s a good time!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(of course you’ll have to get creative to add rigor)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1298">
            <a:off x="6224586" y="485774"/>
            <a:ext cx="5033963" cy="37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Poetry Station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Rehearse and recite poetry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Image result for kid reciting po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34">
            <a:off x="5765800" y="3206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158" y="715411"/>
            <a:ext cx="4853636" cy="1143869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Assessments</a:t>
            </a:r>
            <a:br>
              <a:rPr lang="en-US" sz="4800" dirty="0" smtClean="0"/>
            </a:br>
            <a:r>
              <a:rPr lang="en-US" sz="4800" dirty="0" smtClean="0">
                <a:hlinkClick r:id="rId4"/>
              </a:rPr>
              <a:t>DIBELS</a:t>
            </a:r>
            <a:endParaRPr lang="en-US" sz="48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r="12478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r="20014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" b="2120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idx="15"/>
          </p:nvPr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r="18243"/>
          <a:stretch>
            <a:fillRect/>
          </a:stretch>
        </p:blipFill>
        <p:spPr/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209">
            <a:off x="1757446" y="1973029"/>
            <a:ext cx="3483480" cy="4496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090249" y="368701"/>
            <a:ext cx="2177451" cy="114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hlinkClick r:id="rId10"/>
              </a:rPr>
              <a:t>Accuracy</a:t>
            </a:r>
            <a:endParaRPr lang="en-US" sz="24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066564" y="368701"/>
            <a:ext cx="2177451" cy="114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hlinkClick r:id="rId11"/>
              </a:rPr>
              <a:t>Fluency</a:t>
            </a:r>
            <a:endParaRPr lang="en-US" sz="2400" b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23868" y="3221498"/>
            <a:ext cx="2177451" cy="114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hlinkClick r:id="rId12"/>
              </a:rPr>
              <a:t>Comprehension</a:t>
            </a:r>
            <a:endParaRPr lang="en-US" sz="2400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136113" y="5445359"/>
            <a:ext cx="2177451" cy="114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hlinkClick r:id="rId13"/>
              </a:rPr>
              <a:t>Levels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95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Readers Theater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Groups rehearse and perform scripts (more on this later)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7" y="600075"/>
            <a:ext cx="4681538" cy="28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Writing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Yeah, about anything. One time I had a social studies theme. Here’s an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example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We also had a rolling </a:t>
            </a:r>
            <a:r>
              <a:rPr lang="en-US" dirty="0" err="1" smtClean="0">
                <a:solidFill>
                  <a:schemeClr val="tx1"/>
                </a:solidFill>
              </a:rPr>
              <a:t>potty</a:t>
            </a:r>
            <a:r>
              <a:rPr lang="en-US" dirty="0" smtClean="0">
                <a:solidFill>
                  <a:schemeClr val="tx1"/>
                </a:solidFill>
              </a:rPr>
              <a:t> break song…we loved it. Everyone else hated it.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Image result for kids singing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04800"/>
            <a:ext cx="2797175" cy="38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Write. Write. Write.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Story cubes, prompts,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mailbox, </a:t>
            </a:r>
            <a:r>
              <a:rPr lang="en-US" dirty="0" err="1" smtClean="0">
                <a:solidFill>
                  <a:schemeClr val="tx1"/>
                </a:solidFill>
              </a:rPr>
              <a:t>wonderbox</a:t>
            </a:r>
            <a:r>
              <a:rPr lang="en-US" dirty="0" smtClean="0">
                <a:solidFill>
                  <a:schemeClr val="tx1"/>
                </a:solidFill>
              </a:rPr>
              <a:t>, etc.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49" y="103309"/>
            <a:ext cx="6112751" cy="667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5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Circles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Candid Camera</a:t>
            </a:r>
            <a:endParaRPr lang="en-US" dirty="0"/>
          </a:p>
        </p:txBody>
      </p:sp>
      <p:pic>
        <p:nvPicPr>
          <p:cNvPr id="10242" name="Picture 2" descr="Image result for literature cir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920750"/>
            <a:ext cx="3825875" cy="30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Comprehension Stations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Examples from my 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Grade Class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3" name="Picture 3" descr="C:\Users\Chaser\Pictures\phone-6-13\9-4-2013(1)\DSCN88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304800"/>
            <a:ext cx="6400800" cy="6400800"/>
          </a:xfrm>
        </p:spPr>
      </p:pic>
    </p:spTree>
    <p:extLst>
      <p:ext uri="{BB962C8B-B14F-4D97-AF65-F5344CB8AC3E}">
        <p14:creationId xmlns:p14="http://schemas.microsoft.com/office/powerpoint/2010/main" val="4955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haser\Pictures\phone-6-13\9-4-2013(1)\DSCN8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"/>
            <a:ext cx="6491817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9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haser\Pictures\phone-6-13\9-4-2013(1)\DSCN8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2400"/>
            <a:ext cx="66040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haser\Pictures\phone-6-13\9-4-2013(1)\DSCN8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"/>
            <a:ext cx="6616700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6561" y="261256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Bonus Video!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28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haser\Pictures\phone-6-13\9-4-2013(1)\DSCN8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228600"/>
            <a:ext cx="63119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5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30688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68146" y="2400617"/>
            <a:ext cx="97914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smtClean="0">
                <a:hlinkClick r:id="rId2"/>
              </a:rPr>
              <a:t>Take </a:t>
            </a:r>
            <a:r>
              <a:rPr lang="en-US" sz="9600" dirty="0">
                <a:hlinkClick r:id="rId2"/>
              </a:rPr>
              <a:t>our Test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1459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haser\Pictures\phone-6-13\9-4-2013(1)\DSCN8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8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C:\Users\Chaser\Pictures\phone-6-13\9-4-2013(1)\DSCN8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haser\Pictures\phone-6-13\9-4-2013(1)\DSCN8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0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haser\Pictures\phone-6-13\9-4-2013(1)\DSCN8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Chaser\Pictures\phone-6-13\9-4-2013(1)\DSCN8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Chaser\Pictures\phone-6-13\9-4-2013(1)\DSCN8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9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Chaser\Pictures\phone-6-13\9-4-2013(1)\DSCN8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3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haser\Pictures\phone-6-13\9-4-2013(1)\DSCN8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50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haser\Pictures\phone-6-13\9-4-2013(1)\DSCN8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8" y="466725"/>
            <a:ext cx="10534649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 Trailers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Kids read books together, wrote, and produced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book trailers </a:t>
            </a:r>
            <a:r>
              <a:rPr lang="en-US" dirty="0" smtClean="0">
                <a:solidFill>
                  <a:schemeClr val="tx1"/>
                </a:solidFill>
              </a:rPr>
              <a:t>using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explain everything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620429"/>
            <a:ext cx="4476750" cy="36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26" y="1518749"/>
            <a:ext cx="10515600" cy="1325563"/>
          </a:xfrm>
        </p:spPr>
        <p:txBody>
          <a:bodyPr/>
          <a:lstStyle/>
          <a:p>
            <a:r>
              <a:rPr lang="en-US" dirty="0" smtClean="0"/>
              <a:t>Levels…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8" y="365125"/>
            <a:ext cx="4843749" cy="3632812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274">
            <a:off x="7127038" y="3574279"/>
            <a:ext cx="4068269" cy="2762994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sz="half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76" y="1184365"/>
            <a:ext cx="4183182" cy="3093312"/>
          </a:xfrm>
        </p:spPr>
      </p:pic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87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375" y="3051175"/>
            <a:ext cx="10515600" cy="1325563"/>
          </a:xfrm>
        </p:spPr>
        <p:txBody>
          <a:bodyPr/>
          <a:lstStyle/>
          <a:p>
            <a:r>
              <a:rPr lang="en-US" dirty="0" smtClean="0"/>
              <a:t>Did you think of any others?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Writers’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6754"/>
            <a:ext cx="9469186" cy="6510065"/>
          </a:xfrm>
        </p:spPr>
      </p:pic>
      <p:sp>
        <p:nvSpPr>
          <p:cNvPr id="5" name="TextBox 4"/>
          <p:cNvSpPr txBox="1"/>
          <p:nvPr/>
        </p:nvSpPr>
        <p:spPr>
          <a:xfrm>
            <a:off x="4075612" y="1802368"/>
            <a:ext cx="9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Teacher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2774" y="3411786"/>
            <a:ext cx="62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NARRATIVE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general to specific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ory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31" y="127227"/>
            <a:ext cx="9310643" cy="6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story a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2" y="211589"/>
            <a:ext cx="11084804" cy="64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0" y="1399470"/>
            <a:ext cx="6096000" cy="40590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Third/fourth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 arc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Exposition (characters, setting); Introduction of problem, Obstacle 1, Obstacle 2, Climax (Turning Point- Most exciting); Resolution; End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Expo: Action, Dialogue, Thought, Question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This is a story about how I saw a bear in the woods. ACT: I walked along the shady forest path on what seemed like a normal afternoon. DIA: “I love my walks in the forest!” I exclaimed.  THO: Todays seems like any other day, I thought as I walked through the forest. QUES: Why don’t I ever seen anyone else in these woods? </a:t>
            </a:r>
          </a:p>
        </p:txBody>
      </p:sp>
    </p:spTree>
    <p:extLst>
      <p:ext uri="{BB962C8B-B14F-4D97-AF65-F5344CB8AC3E}">
        <p14:creationId xmlns:p14="http://schemas.microsoft.com/office/powerpoint/2010/main" val="16586904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Specifics Help Immensely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39078"/>
            <a:ext cx="8024949" cy="54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851" y="1756340"/>
            <a:ext cx="5945304" cy="37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3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53724" y="1820091"/>
            <a:ext cx="10515600" cy="1079046"/>
          </a:xfrm>
        </p:spPr>
        <p:txBody>
          <a:bodyPr/>
          <a:lstStyle/>
          <a:p>
            <a:r>
              <a:rPr lang="en-US" dirty="0" smtClean="0"/>
              <a:t>Expository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53724" y="2899137"/>
            <a:ext cx="10515600" cy="1500187"/>
          </a:xfrm>
        </p:spPr>
        <p:txBody>
          <a:bodyPr/>
          <a:lstStyle/>
          <a:p>
            <a:r>
              <a:rPr lang="en-US" dirty="0" smtClean="0"/>
              <a:t>It’s all about </a:t>
            </a:r>
            <a:r>
              <a:rPr lang="en-US" dirty="0" smtClean="0">
                <a:hlinkClick r:id="rId2"/>
              </a:rPr>
              <a:t>text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54210"/>
              </p:ext>
            </p:extLst>
          </p:nvPr>
        </p:nvGraphicFramePr>
        <p:xfrm>
          <a:off x="4521926" y="202910"/>
          <a:ext cx="2392680" cy="65227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68991">
                  <a:extLst>
                    <a:ext uri="{9D8B030D-6E8A-4147-A177-3AD203B41FA5}">
                      <a16:colId xmlns:a16="http://schemas.microsoft.com/office/drawing/2014/main" val="1843963670"/>
                    </a:ext>
                  </a:extLst>
                </a:gridCol>
                <a:gridCol w="1123689">
                  <a:extLst>
                    <a:ext uri="{9D8B030D-6E8A-4147-A177-3AD203B41FA5}">
                      <a16:colId xmlns:a16="http://schemas.microsoft.com/office/drawing/2014/main" val="3386614046"/>
                    </a:ext>
                  </a:extLst>
                </a:gridCol>
              </a:tblGrid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NAME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LEVEL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470862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Chase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7435347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Tim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157288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Robin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523834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Carol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9341835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Ryan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28445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Randy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342413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Donna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236928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Leonard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779419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Corinne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227427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Faye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67175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Danny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1584425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Pete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7175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Rosa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935717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Lynn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8190903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effectLst/>
                          <a:latin typeface="+mn-lt"/>
                          <a:ea typeface="+mn-ea"/>
                          <a:cs typeface="+mn-cs"/>
                        </a:rPr>
                        <a:t>Lars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18186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Robert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6755699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James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229950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Kirk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6397653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effectLst/>
                        </a:rPr>
                        <a:t>Austin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94199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69126" y="1081206"/>
            <a:ext cx="317645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might we group these</a:t>
            </a:r>
            <a:r>
              <a:rPr kumimoji="0" lang="en-US" altLang="en-US" sz="4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students?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019109" y="522514"/>
            <a:ext cx="156754" cy="313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019109" y="888020"/>
            <a:ext cx="156754" cy="905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7019109" y="1863634"/>
            <a:ext cx="156754" cy="8795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7019109" y="2821577"/>
            <a:ext cx="156754" cy="9231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7019109" y="3814354"/>
            <a:ext cx="156754" cy="12540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7019109" y="5138057"/>
            <a:ext cx="156754" cy="1219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7019109" y="6426925"/>
            <a:ext cx="156754" cy="313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nonfiction writing planning sheet kindergar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4" y="215083"/>
            <a:ext cx="8303489" cy="641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ching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91" y="269785"/>
            <a:ext cx="10682060" cy="636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990" y="1518236"/>
            <a:ext cx="8361229" cy="1041832"/>
          </a:xfrm>
        </p:spPr>
        <p:txBody>
          <a:bodyPr/>
          <a:lstStyle/>
          <a:p>
            <a:r>
              <a:rPr lang="en-US" dirty="0" smtClean="0"/>
              <a:t>First/Second 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4" y="2589033"/>
            <a:ext cx="6831673" cy="1086237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/>
              <a:t>Phase I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Write down three things you know a lot about.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Pick one that you’d like to write about. Share.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Go back and draw a concept web for your topic. Share.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79904" y="3704235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Phase II</a:t>
            </a:r>
          </a:p>
          <a:p>
            <a:pPr marL="457200" indent="-457200" algn="l">
              <a:buFont typeface="Franklin Gothic Book" panose="020B0503020102020204" pitchFamily="34" charset="0"/>
              <a:buAutoNum type="arabicPeriod"/>
            </a:pPr>
            <a:r>
              <a:rPr lang="en-US" dirty="0" smtClean="0"/>
              <a:t>Let’s write an introductory sentence (practice a new one?).</a:t>
            </a:r>
          </a:p>
          <a:p>
            <a:pPr marL="457200" indent="-457200" algn="l">
              <a:buFont typeface="Franklin Gothic Book" panose="020B0503020102020204" pitchFamily="34" charset="0"/>
              <a:buAutoNum type="arabicPeriod"/>
            </a:pPr>
            <a:r>
              <a:rPr lang="en-US" dirty="0" smtClean="0"/>
              <a:t>Let’s complete the introduction (topic and details).</a:t>
            </a:r>
          </a:p>
          <a:p>
            <a:pPr marL="457200" indent="-457200" algn="l">
              <a:buFont typeface="Franklin Gothic Book" panose="020B0503020102020204" pitchFamily="34" charset="0"/>
              <a:buAutoNum type="arabicPeriod"/>
            </a:pPr>
            <a:r>
              <a:rPr lang="en-US" dirty="0" smtClean="0"/>
              <a:t>Go back and write your introduction. Share. Repeat for other sections.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679904" y="4819437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Phase III</a:t>
            </a:r>
          </a:p>
          <a:p>
            <a:pPr marL="457200" indent="-457200" algn="l">
              <a:buFont typeface="Franklin Gothic Book" panose="020B0503020102020204" pitchFamily="34" charset="0"/>
              <a:buAutoNum type="arabicPeriod"/>
            </a:pPr>
            <a:r>
              <a:rPr lang="en-US" dirty="0" smtClean="0"/>
              <a:t>Post the process somewhere in the room. Writing center?</a:t>
            </a:r>
          </a:p>
          <a:p>
            <a:pPr marL="457200" indent="-457200" algn="l">
              <a:buFont typeface="Franklin Gothic Book" panose="020B0503020102020204" pitchFamily="34" charset="0"/>
              <a:buAutoNum type="arabicPeriod"/>
            </a:pPr>
            <a:r>
              <a:rPr lang="en-US" dirty="0" smtClean="0"/>
              <a:t>This is now an option for writers’ workshop. </a:t>
            </a:r>
          </a:p>
          <a:p>
            <a:pPr marL="457200" indent="-457200" algn="l">
              <a:buFont typeface="Franklin Gothic Book" panose="020B0503020102020204" pitchFamily="34" charset="0"/>
              <a:buAutoNum type="arabicPeriod"/>
            </a:pPr>
            <a:r>
              <a:rPr lang="en-US" dirty="0" smtClean="0"/>
              <a:t>Plan, draft, confer, peer-edit, revise, confer, publish.* </a:t>
            </a:r>
          </a:p>
        </p:txBody>
      </p:sp>
    </p:spTree>
    <p:extLst>
      <p:ext uri="{BB962C8B-B14F-4D97-AF65-F5344CB8AC3E}">
        <p14:creationId xmlns:p14="http://schemas.microsoft.com/office/powerpoint/2010/main" val="19618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23296" y="1596865"/>
            <a:ext cx="9744892" cy="1311797"/>
          </a:xfrm>
        </p:spPr>
        <p:txBody>
          <a:bodyPr/>
          <a:lstStyle/>
          <a:p>
            <a:r>
              <a:rPr lang="en-US" dirty="0" smtClean="0"/>
              <a:t>Make it work for you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679906" y="2812869"/>
            <a:ext cx="6831673" cy="325700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/>
              <a:t>       For your consideration: </a:t>
            </a:r>
            <a:endParaRPr lang="en-US" b="1" dirty="0"/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Choose your genre and objective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Know the structure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Learn it, plan it, model it.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Guided practice is imperative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Provide independent practice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The writing process should guide writers’ workshop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Confer, confer, confer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Allow time for sharing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Consider occasions for creative publishing</a:t>
            </a:r>
          </a:p>
        </p:txBody>
      </p:sp>
    </p:spTree>
    <p:extLst>
      <p:ext uri="{BB962C8B-B14F-4D97-AF65-F5344CB8AC3E}">
        <p14:creationId xmlns:p14="http://schemas.microsoft.com/office/powerpoint/2010/main" val="16591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Image result for funny teacher me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59" y="272504"/>
            <a:ext cx="4770484" cy="63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5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Embarrassing Video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TEK from K-5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80" y="303983"/>
            <a:ext cx="7449503" cy="4154934"/>
          </a:xfrm>
          <a:prstGeom prst="rect">
            <a:avLst/>
          </a:prstGeom>
        </p:spPr>
      </p:pic>
      <p:pic>
        <p:nvPicPr>
          <p:cNvPr id="3074" name="Picture 2" descr="Image may contain: one or more people, people playing musical instruments and guita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46" y="-278037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Most People Call Interactive Reading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Objective: The teacher will be the most interactive, innovative, and effective lesson creator person in the history of </a:t>
            </a:r>
            <a:r>
              <a:rPr lang="en-US" dirty="0" err="1" smtClean="0"/>
              <a:t>homosapiens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56" y="243841"/>
            <a:ext cx="6946812" cy="6298443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257005" y="2465570"/>
            <a:ext cx="7132321" cy="2851013"/>
          </a:xfrm>
        </p:spPr>
        <p:txBody>
          <a:bodyPr>
            <a:normAutofit/>
          </a:bodyPr>
          <a:lstStyle/>
          <a:p>
            <a:r>
              <a:rPr lang="en-US" b="1" dirty="0" smtClean="0"/>
              <a:t>Let’s Create a Lesson!</a:t>
            </a:r>
            <a:endParaRPr lang="en-US" b="1" dirty="0"/>
          </a:p>
          <a:p>
            <a:pPr marL="514350" indent="-514350">
              <a:buAutoNum type="arabicPeriod"/>
            </a:pPr>
            <a:r>
              <a:rPr lang="en-US" dirty="0" smtClean="0"/>
              <a:t>Choose a text</a:t>
            </a:r>
          </a:p>
          <a:p>
            <a:r>
              <a:rPr lang="en-US" dirty="0" smtClean="0"/>
              <a:t>2. Pick a strategy/objective</a:t>
            </a:r>
          </a:p>
          <a:p>
            <a:r>
              <a:rPr lang="en-US" dirty="0" smtClean="0"/>
              <a:t>3. Plan an Anchor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SHOW WHAT YOU KNOW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With a duo or trio.</a:t>
            </a: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Pick an objective, think of a text, create a graphic organizer. 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You have 3 minutes before we share.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 smtClean="0"/>
              <a:t>Tick Tock. (I’ll be </a:t>
            </a:r>
            <a:r>
              <a:rPr lang="en-US" sz="3200" b="1" i="1" dirty="0" smtClean="0"/>
              <a:t>actively</a:t>
            </a:r>
            <a:r>
              <a:rPr lang="en-US" sz="3200" b="1" dirty="0" smtClean="0"/>
              <a:t> monitoring)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824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16" y="342900"/>
            <a:ext cx="5016137" cy="3840480"/>
          </a:xfr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rot="234056">
            <a:off x="6982003" y="3283885"/>
            <a:ext cx="6524446" cy="53483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purpose of </a:t>
            </a:r>
          </a:p>
          <a:p>
            <a:r>
              <a:rPr lang="en-US" dirty="0" smtClean="0"/>
              <a:t>guided reading.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rot="191204">
            <a:off x="6562903" y="1942127"/>
            <a:ext cx="6524446" cy="137019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Courier New"/>
              </a:rPr>
              <a:t>Moving Kids</a:t>
            </a:r>
            <a:endParaRPr lang="en-US" sz="3600" dirty="0"/>
          </a:p>
        </p:txBody>
      </p:sp>
      <p:pic>
        <p:nvPicPr>
          <p:cNvPr id="6" name="Content Placeholder 3" descr="Untitled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>
          <a:xfrm>
            <a:off x="-565979" y="2407656"/>
            <a:ext cx="7671629" cy="37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925" y="1195388"/>
            <a:ext cx="10515600" cy="2852737"/>
          </a:xfrm>
        </p:spPr>
        <p:txBody>
          <a:bodyPr/>
          <a:lstStyle/>
          <a:p>
            <a:pPr algn="ctr"/>
            <a:r>
              <a:rPr lang="en-US" dirty="0" smtClean="0"/>
              <a:t>LAST SEGMENT!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571625" y="2886075"/>
            <a:ext cx="10620375" cy="3240088"/>
          </a:xfrm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en-US" altLang="en-US" sz="4000" b="1" dirty="0"/>
              <a:t>Monday: </a:t>
            </a:r>
            <a:r>
              <a:rPr lang="en-US" altLang="en-US" sz="4000" dirty="0"/>
              <a:t>Select scripts and read for meaning</a:t>
            </a:r>
          </a:p>
          <a:p>
            <a:pPr eaLnBrk="1" fontAlgn="auto" hangingPunct="1">
              <a:defRPr/>
            </a:pPr>
            <a:r>
              <a:rPr lang="en-US" altLang="en-US" sz="4000" b="1" dirty="0"/>
              <a:t>Tuesday:</a:t>
            </a:r>
            <a:r>
              <a:rPr lang="en-US" altLang="en-US" sz="4000" dirty="0"/>
              <a:t> Choose parts and focus on automaticity</a:t>
            </a:r>
          </a:p>
          <a:p>
            <a:pPr eaLnBrk="1" fontAlgn="auto" hangingPunct="1">
              <a:defRPr/>
            </a:pPr>
            <a:r>
              <a:rPr lang="en-US" altLang="en-US" sz="4000" b="1" dirty="0"/>
              <a:t>Wednesday: </a:t>
            </a:r>
            <a:r>
              <a:rPr lang="en-US" altLang="en-US" sz="4000" dirty="0"/>
              <a:t>Focus on Prosody</a:t>
            </a:r>
          </a:p>
          <a:p>
            <a:pPr eaLnBrk="1" fontAlgn="auto" hangingPunct="1">
              <a:defRPr/>
            </a:pPr>
            <a:r>
              <a:rPr lang="en-US" altLang="en-US" sz="4000" b="1" dirty="0"/>
              <a:t>Thursday: </a:t>
            </a:r>
            <a:r>
              <a:rPr lang="en-US" altLang="en-US" sz="4000" dirty="0"/>
              <a:t>Practice Performance</a:t>
            </a:r>
          </a:p>
          <a:p>
            <a:pPr eaLnBrk="1" fontAlgn="auto" hangingPunct="1">
              <a:defRPr/>
            </a:pPr>
            <a:r>
              <a:rPr lang="en-US" altLang="en-US" sz="4000" b="1" dirty="0"/>
              <a:t>Friday: </a:t>
            </a:r>
            <a:r>
              <a:rPr lang="en-US" altLang="en-US" sz="4000" dirty="0"/>
              <a:t>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356394"/>
            <a:ext cx="6581775" cy="2152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2524" y="32733"/>
            <a:ext cx="414600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5-10 Min/Day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Forget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Video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9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962400" y="-76200"/>
            <a:ext cx="7510462" cy="1824038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The Performance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5372100" y="3333751"/>
            <a:ext cx="7510462" cy="99853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F496F"/>
                </a:solidFill>
                <a:hlinkClick r:id="rId2"/>
              </a:rPr>
              <a:t>Video</a:t>
            </a:r>
            <a:r>
              <a:rPr lang="en-US" altLang="en-US" dirty="0" smtClean="0">
                <a:solidFill>
                  <a:srgbClr val="0F496F"/>
                </a:solidFill>
              </a:rPr>
              <a:t> (Example)</a:t>
            </a:r>
          </a:p>
        </p:txBody>
      </p:sp>
      <p:pic>
        <p:nvPicPr>
          <p:cNvPr id="33794" name="Picture 2" descr="Image result for pee ew is that you ber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353">
            <a:off x="7938846" y="2272270"/>
            <a:ext cx="3308768" cy="3308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9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84" y="211920"/>
            <a:ext cx="4572000" cy="3255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34" y="3810000"/>
            <a:ext cx="9635951" cy="2315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 result for readers theater chase yo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33" y="178526"/>
            <a:ext cx="4384763" cy="3288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66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57200"/>
            <a:ext cx="8737547" cy="1524000"/>
          </a:xfrm>
        </p:spPr>
        <p:txBody>
          <a:bodyPr/>
          <a:lstStyle/>
          <a:p>
            <a:r>
              <a:rPr lang="en-US" dirty="0" smtClean="0"/>
              <a:t>There Was An Old Woman – 4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569" y="1826043"/>
            <a:ext cx="10512862" cy="917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Narrator 1: There was an old woman</a:t>
            </a:r>
            <a:br>
              <a:rPr lang="en-US" dirty="0"/>
            </a:br>
            <a:r>
              <a:rPr lang="en-US" dirty="0"/>
              <a:t>Who lived in a shoe;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43913" y="2661339"/>
            <a:ext cx="52325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2: With so many children,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else could she 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200" y="3622380"/>
            <a:ext cx="61082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3: Their home had no windows,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doors, and no locks—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8094" y="4665463"/>
            <a:ext cx="52808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4: The kids were all happy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smelled like old socks.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770" name="Picture 2" descr="Image result for there was an old woman who lived in a sh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738" y="1886322"/>
            <a:ext cx="3729037" cy="25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1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1" y="-1143000"/>
            <a:ext cx="11099747" cy="312420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 err="1" smtClean="0">
                <a:solidFill>
                  <a:schemeClr val="bg1"/>
                </a:solidFill>
              </a:rPr>
              <a:t>Gotta</a:t>
            </a:r>
            <a:r>
              <a:rPr lang="en-US" dirty="0" smtClean="0">
                <a:solidFill>
                  <a:schemeClr val="bg1"/>
                </a:solidFill>
              </a:rPr>
              <a:t> Go!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42875" y="1744135"/>
            <a:ext cx="6603946" cy="1913466"/>
          </a:xfrm>
        </p:spPr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Readers Theater Performance</a:t>
            </a:r>
            <a:endParaRPr lang="en-US" sz="3200" dirty="0"/>
          </a:p>
        </p:txBody>
      </p:sp>
      <p:pic>
        <p:nvPicPr>
          <p:cNvPr id="30722" name="Picture 2" descr="Image result for kid needs to p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533400"/>
            <a:ext cx="6475413" cy="36424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8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686" y="466725"/>
            <a:ext cx="6337300" cy="318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664029" y="1561011"/>
            <a:ext cx="5688012" cy="342741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hlinkClick r:id="rId3"/>
              </a:rPr>
              <a:t>www.thebestclass.org</a:t>
            </a:r>
            <a:r>
              <a:rPr lang="en-US" altLang="en-US" sz="2400" dirty="0"/>
              <a:t> </a:t>
            </a:r>
            <a:r>
              <a:rPr lang="en-US" altLang="en-US" sz="2400" dirty="0" smtClean="0">
                <a:hlinkClick r:id="rId4"/>
              </a:rPr>
              <a:t>www.timrasinski.com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(resources)</a:t>
            </a:r>
          </a:p>
          <a:p>
            <a:pPr eaLnBrk="1" hangingPunct="1"/>
            <a:r>
              <a:rPr lang="en-US" altLang="en-US" sz="2400" dirty="0"/>
              <a:t>Google “Readers Theater Scripts”</a:t>
            </a:r>
          </a:p>
          <a:p>
            <a:pPr eaLnBrk="1" hangingPunct="1"/>
            <a:r>
              <a:rPr lang="en-US" altLang="en-US" sz="2400" dirty="0"/>
              <a:t>Teacher Created</a:t>
            </a:r>
          </a:p>
          <a:p>
            <a:pPr eaLnBrk="1" hangingPunct="1"/>
            <a:r>
              <a:rPr lang="en-US" altLang="en-US" sz="2400" dirty="0"/>
              <a:t>Student Created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Mentor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Parody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Scratch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0918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76201"/>
            <a:ext cx="10601325" cy="6685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44" name="TextBox 5"/>
          <p:cNvSpPr txBox="1">
            <a:spLocks noChangeArrowheads="1"/>
          </p:cNvSpPr>
          <p:nvPr/>
        </p:nvSpPr>
        <p:spPr bwMode="auto">
          <a:xfrm>
            <a:off x="2133601" y="338670"/>
            <a:ext cx="75632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Young, C., Stokes, F, &amp; Rasinski, T. (In press). Readers Theater plus comprehension and word study. To appear in the Reading Teacher</a:t>
            </a:r>
          </a:p>
        </p:txBody>
      </p:sp>
    </p:spTree>
    <p:extLst>
      <p:ext uri="{BB962C8B-B14F-4D97-AF65-F5344CB8AC3E}">
        <p14:creationId xmlns:p14="http://schemas.microsoft.com/office/powerpoint/2010/main" val="28704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05" y="783663"/>
            <a:ext cx="8737547" cy="1524000"/>
          </a:xfrm>
        </p:spPr>
        <p:txBody>
          <a:bodyPr/>
          <a:lstStyle/>
          <a:p>
            <a:r>
              <a:rPr lang="en-US" dirty="0" smtClean="0"/>
              <a:t>Jack was Nimble – </a:t>
            </a:r>
            <a:r>
              <a:rPr lang="en-US" dirty="0"/>
              <a:t>3</a:t>
            </a:r>
            <a:r>
              <a:rPr lang="en-US" dirty="0" smtClean="0"/>
              <a:t>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569" y="1826043"/>
            <a:ext cx="10512862" cy="917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Narrator 1: Jack was nimble,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690" y="2374144"/>
            <a:ext cx="3504870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2: Jack was quick.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6598" y="2922244"/>
            <a:ext cx="5806269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3: Jack jumped over the candlestick.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7952" y="3470345"/>
            <a:ext cx="5885714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1: Jack kept jumping much too close.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6083" y="4018445"/>
            <a:ext cx="3388813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2: Now his pants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6922" y="4566545"/>
            <a:ext cx="4314579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Narrator 3: smell like burnt toast.</a:t>
            </a:r>
          </a:p>
        </p:txBody>
      </p:sp>
      <p:pic>
        <p:nvPicPr>
          <p:cNvPr id="31746" name="Picture 2" descr="Image result for jack was nimble jack was qu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15074"/>
            <a:ext cx="2343679" cy="30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003" y="0"/>
            <a:ext cx="3363997" cy="59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50" y="4850039"/>
            <a:ext cx="1172827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Decoding	                 Word Knowledge     Comprehension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5" y="1624317"/>
            <a:ext cx="4298052" cy="35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85" y="1582397"/>
            <a:ext cx="4320914" cy="353598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43" y="1582397"/>
            <a:ext cx="4336156" cy="3535986"/>
          </a:xfrm>
        </p:spPr>
      </p:pic>
    </p:spTree>
    <p:extLst>
      <p:ext uri="{BB962C8B-B14F-4D97-AF65-F5344CB8AC3E}">
        <p14:creationId xmlns:p14="http://schemas.microsoft.com/office/powerpoint/2010/main" val="39518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Talk with some people about what questions or insights you have…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I’ll know you are done when you give someone a high five and tell them they look fabulous.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58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		Decoding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3" y="1489166"/>
            <a:ext cx="10990217" cy="52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		Word Knowledge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2" y="1690688"/>
            <a:ext cx="11055215" cy="50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		Comprehension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1232263"/>
            <a:ext cx="11564983" cy="55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subTitle" idx="1"/>
          </p:nvPr>
        </p:nvSpPr>
        <p:spPr>
          <a:xfrm>
            <a:off x="5638800" y="381001"/>
            <a:ext cx="7510462" cy="2217737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F496F"/>
                </a:solidFill>
              </a:rPr>
              <a:t>POETRY ACADEMY </a:t>
            </a:r>
            <a:r>
              <a:rPr lang="en-US" altLang="en-US" sz="1400" dirty="0" err="1">
                <a:solidFill>
                  <a:srgbClr val="0F496F"/>
                </a:solidFill>
              </a:rPr>
              <a:t>Wilfong</a:t>
            </a:r>
            <a:r>
              <a:rPr lang="en-US" altLang="en-US" sz="1400" dirty="0">
                <a:solidFill>
                  <a:srgbClr val="0F496F"/>
                </a:solidFill>
              </a:rPr>
              <a:t> (2008)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Students choose a poem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Rehearse the poem daily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Recite to a volunteer</a:t>
            </a:r>
          </a:p>
          <a:p>
            <a:pPr eaLnBrk="1" hangingPunct="1"/>
            <a:endParaRPr lang="en-US" altLang="en-US" sz="2100" dirty="0">
              <a:solidFill>
                <a:srgbClr val="0F496F"/>
              </a:solidFill>
            </a:endParaRPr>
          </a:p>
        </p:txBody>
      </p:sp>
      <p:sp>
        <p:nvSpPr>
          <p:cNvPr id="16387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1012372" y="1394074"/>
            <a:ext cx="5410200" cy="4102100"/>
          </a:xfrm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en-US" altLang="en-US" sz="3600" b="1" dirty="0"/>
              <a:t>POETRY SLAMS </a:t>
            </a:r>
          </a:p>
          <a:p>
            <a:pPr eaLnBrk="1" fontAlgn="auto" hangingPunct="1">
              <a:defRPr/>
            </a:pPr>
            <a:r>
              <a:rPr lang="en-US" altLang="en-US" sz="1400" dirty="0"/>
              <a:t>(Young &amp; Rasinski, 2017)</a:t>
            </a:r>
          </a:p>
          <a:p>
            <a:pPr eaLnBrk="1" fontAlgn="auto" hangingPunct="1">
              <a:defRPr/>
            </a:pPr>
            <a:r>
              <a:rPr lang="en-US" altLang="en-US" sz="2400" b="1" dirty="0"/>
              <a:t>Day 1: </a:t>
            </a:r>
            <a:r>
              <a:rPr lang="en-US" altLang="en-US" sz="2400" dirty="0"/>
              <a:t>Choose a poem and read for overall meaning</a:t>
            </a:r>
          </a:p>
          <a:p>
            <a:pPr eaLnBrk="1" fontAlgn="auto" hangingPunct="1">
              <a:defRPr/>
            </a:pPr>
            <a:r>
              <a:rPr lang="en-US" altLang="en-US" sz="2400" b="1" dirty="0"/>
              <a:t>Day 2: </a:t>
            </a:r>
            <a:r>
              <a:rPr lang="en-US" altLang="en-US" sz="2400" dirty="0"/>
              <a:t>Word Identification</a:t>
            </a:r>
          </a:p>
          <a:p>
            <a:pPr eaLnBrk="1" fontAlgn="auto" hangingPunct="1">
              <a:defRPr/>
            </a:pPr>
            <a:r>
              <a:rPr lang="en-US" altLang="en-US" sz="2400" b="1" dirty="0"/>
              <a:t>Day 3: </a:t>
            </a:r>
            <a:r>
              <a:rPr lang="en-US" altLang="en-US" sz="2400" dirty="0"/>
              <a:t>Prosody</a:t>
            </a:r>
          </a:p>
          <a:p>
            <a:pPr eaLnBrk="1" fontAlgn="auto" hangingPunct="1">
              <a:defRPr/>
            </a:pPr>
            <a:r>
              <a:rPr lang="en-US" altLang="en-US" sz="2400" b="1" dirty="0"/>
              <a:t>Day 4: </a:t>
            </a:r>
            <a:r>
              <a:rPr lang="en-US" altLang="en-US" sz="2400" dirty="0"/>
              <a:t>Practice for a Partner</a:t>
            </a:r>
          </a:p>
          <a:p>
            <a:pPr eaLnBrk="1" fontAlgn="auto" hangingPunct="1">
              <a:defRPr/>
            </a:pPr>
            <a:r>
              <a:rPr lang="en-US" altLang="en-US" sz="2400" b="1" dirty="0"/>
              <a:t>Day 5: </a:t>
            </a:r>
            <a:r>
              <a:rPr lang="en-US" altLang="en-US" sz="2400" dirty="0"/>
              <a:t>Dim the lights, dress in black, and enjoy the poetry slam – don’t forget to “snap clap”</a:t>
            </a:r>
          </a:p>
        </p:txBody>
      </p:sp>
      <p:pic>
        <p:nvPicPr>
          <p:cNvPr id="24580" name="Picture 6" descr="Image result for kid reciting poetry in ca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77" y="2598738"/>
            <a:ext cx="5073650" cy="338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7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3962401"/>
            <a:ext cx="2836862" cy="2232025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altLang="en-US" dirty="0" smtClean="0"/>
              <a:t>You can sing about anything!</a:t>
            </a:r>
          </a:p>
          <a:p>
            <a:pPr eaLnBrk="1" fontAlgn="auto" hangingPunct="1">
              <a:defRPr/>
            </a:pPr>
            <a:r>
              <a:rPr lang="en-US" altLang="en-US" dirty="0" smtClean="0">
                <a:hlinkClick r:id="rId2"/>
              </a:rPr>
              <a:t>Snowball Fight</a:t>
            </a:r>
            <a:endParaRPr lang="en-US" altLang="en-US" dirty="0" smtClean="0"/>
          </a:p>
        </p:txBody>
      </p:sp>
      <p:pic>
        <p:nvPicPr>
          <p:cNvPr id="25604" name="Picture 2" descr="Image result for karaoke k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783" l="4875" r="97250">
                        <a14:foregroundMark x1="17750" y1="30650" x2="17750" y2="30650"/>
                        <a14:foregroundMark x1="20125" y1="29567" x2="20125" y2="29567"/>
                        <a14:foregroundMark x1="21750" y1="30495" x2="21750" y2="30495"/>
                        <a14:foregroundMark x1="11000" y1="38390" x2="11000" y2="38390"/>
                        <a14:foregroundMark x1="15625" y1="41486" x2="15625" y2="41486"/>
                        <a14:foregroundMark x1="15625" y1="37152" x2="15625" y2="37152"/>
                        <a14:foregroundMark x1="85625" y1="33437" x2="85625" y2="33437"/>
                        <a14:foregroundMark x1="92375" y1="35759" x2="92375" y2="35759"/>
                        <a14:foregroundMark x1="16125" y1="28483" x2="16125" y2="28483"/>
                        <a14:backgroundMark x1="17125" y1="40867" x2="17125" y2="40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66471"/>
            <a:ext cx="5881688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98" y="45810"/>
            <a:ext cx="11793615" cy="3019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555393"/>
            <a:ext cx="2551112" cy="3400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22662" y="1"/>
            <a:ext cx="8212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Primary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Advanced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athsisfun.com/data/images/normal-distrubution-lar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1" y="398833"/>
            <a:ext cx="12000411" cy="6111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8287"/>
            <a:ext cx="5006013" cy="4313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36" y="108762"/>
            <a:ext cx="5192654" cy="4313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276600" y="4572000"/>
          <a:ext cx="5610668" cy="1463040"/>
        </p:xfrm>
        <a:graphic>
          <a:graphicData uri="http://schemas.openxmlformats.org/drawingml/2006/table">
            <a:tbl>
              <a:tblPr firstRow="1" firstCol="1" bandRow="1">
                <a:tableStyleId>{8FD4443E-F989-4FC4-A0C8-D5A2AF1F390B}</a:tableStyleId>
              </a:tblPr>
              <a:tblGrid>
                <a:gridCol w="1010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6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1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Pretest </a:t>
                      </a:r>
                      <a:r>
                        <a:rPr lang="en-US" sz="1200" dirty="0" err="1">
                          <a:effectLst/>
                        </a:rPr>
                        <a:t>Mean</a:t>
                      </a:r>
                      <a:r>
                        <a:rPr lang="en-US" sz="1200" baseline="30000" dirty="0" err="1">
                          <a:effectLst/>
                        </a:rPr>
                        <a:t>a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Posttest </a:t>
                      </a:r>
                      <a:r>
                        <a:rPr lang="en-US" sz="1200" dirty="0" err="1">
                          <a:effectLst/>
                        </a:rPr>
                        <a:t>Mean</a:t>
                      </a:r>
                      <a:r>
                        <a:rPr lang="en-US" sz="1200" baseline="30000" dirty="0" err="1">
                          <a:effectLst/>
                        </a:rPr>
                        <a:t>a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</a:t>
                      </a:r>
                      <a:r>
                        <a:rPr lang="en-US" sz="1200" baseline="300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Asymptotic Sig.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(2 Tailed)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Effect </a:t>
                      </a:r>
                      <a:r>
                        <a:rPr lang="en-US" sz="1200" dirty="0" err="1">
                          <a:effectLst/>
                        </a:rPr>
                        <a:t>Size</a:t>
                      </a:r>
                      <a:r>
                        <a:rPr lang="en-US" sz="1200" baseline="30000" dirty="0" err="1">
                          <a:effectLst/>
                        </a:rPr>
                        <a:t>c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Control 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65.17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68.28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.54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.10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6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Treatment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64.00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81.39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3.39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&lt; .01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.57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62" marR="6856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5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1" y="202749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28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that teacher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who guides  students to the edges of possibility; </a:t>
            </a:r>
            <a:endParaRPr lang="en-US" sz="28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1" y="1258908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uses challenge as motivation; </a:t>
            </a:r>
            <a:endParaRPr lang="en-US" sz="3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3362" y="1945734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learns alongside their students; </a:t>
            </a:r>
            <a:endParaRPr lang="en-US" sz="36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400" y="2694117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provides meaningful and authentic learning experiences;</a:t>
            </a:r>
            <a:endParaRPr lang="en-US" sz="4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4000" y="4221660"/>
            <a:ext cx="6170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clearly </a:t>
            </a:r>
            <a:r>
              <a:rPr lang="en-US" sz="4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loves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teach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5029201"/>
            <a:ext cx="11812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teacher who students remember 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forever. </a:t>
            </a:r>
            <a:endParaRPr lang="en-US" sz="48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13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6564" r="8526" b="19136"/>
          <a:stretch/>
        </p:blipFill>
        <p:spPr>
          <a:xfrm>
            <a:off x="8763001" y="1"/>
            <a:ext cx="3490119" cy="193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44" y="4114800"/>
            <a:ext cx="2731008" cy="2048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050" y="320890"/>
            <a:ext cx="6042025" cy="6429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18531"/>
            <a:ext cx="6402387" cy="37246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en-US" sz="17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chase@thebestclass.org </a:t>
            </a:r>
            <a:r>
              <a:rPr lang="en-US" sz="1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44" y="3403215"/>
            <a:ext cx="2529325" cy="1896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4796462"/>
            <a:ext cx="2838136" cy="189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82" y="1517232"/>
            <a:ext cx="2996702" cy="1997801"/>
          </a:xfrm>
          <a:prstGeom prst="rect">
            <a:avLst/>
          </a:prstGeom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81" y="940857"/>
            <a:ext cx="7760208" cy="5148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rosby, Stills, Na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7400" y="3480011"/>
            <a:ext cx="487362" cy="487363"/>
          </a:xfrm>
          <a:prstGeom prst="rect">
            <a:avLst/>
          </a:prstGeom>
        </p:spPr>
      </p:pic>
      <p:pic>
        <p:nvPicPr>
          <p:cNvPr id="10" name="Picture 5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571" y="1582791"/>
            <a:ext cx="1688593" cy="2532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768102" y="6212177"/>
            <a:ext cx="8048939" cy="372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Facebook/thebestclass.org</a:t>
            </a:r>
          </a:p>
          <a:p>
            <a:pPr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6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Chalk Album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ChalkAlbum_postXML3.pptx" id="{4B1B33AC-D475-43EE-9959-F68875256E0C}" vid="{32F6FA73-6495-4188-A3B7-2BB501D7C20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1158</Words>
  <Application>Microsoft Office PowerPoint</Application>
  <PresentationFormat>Widescreen</PresentationFormat>
  <Paragraphs>247</Paragraphs>
  <Slides>98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Arial</vt:lpstr>
      <vt:lpstr>Calibri</vt:lpstr>
      <vt:lpstr>Calibri Light</vt:lpstr>
      <vt:lpstr>Century Gothic</vt:lpstr>
      <vt:lpstr>Courier New</vt:lpstr>
      <vt:lpstr>Franklin Gothic Book</vt:lpstr>
      <vt:lpstr>Times New Roman</vt:lpstr>
      <vt:lpstr>Wingdings</vt:lpstr>
      <vt:lpstr>Wingdings 3</vt:lpstr>
      <vt:lpstr>Office Theme</vt:lpstr>
      <vt:lpstr>1_Office Theme</vt:lpstr>
      <vt:lpstr>Vapor Trail</vt:lpstr>
      <vt:lpstr>Slice</vt:lpstr>
      <vt:lpstr>Chalk Album</vt:lpstr>
      <vt:lpstr>Unbalanced Literacy GUIDED READING</vt:lpstr>
      <vt:lpstr> Introduction  by Riley</vt:lpstr>
      <vt:lpstr>Congratulations</vt:lpstr>
      <vt:lpstr>Assessments DIBELS</vt:lpstr>
      <vt:lpstr>PowerPoint Presentation</vt:lpstr>
      <vt:lpstr>Levels…</vt:lpstr>
      <vt:lpstr>PowerPoint Presentation</vt:lpstr>
      <vt:lpstr>Moving Kids</vt:lpstr>
      <vt:lpstr>Talk with some people about what questions or insights you have…</vt:lpstr>
      <vt:lpstr>PowerPoint Presentation</vt:lpstr>
      <vt:lpstr>OBSERVATION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the Lesson</vt:lpstr>
      <vt:lpstr>Talk with some people about what questions or insights you have…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Situating Guided Reading in the BLP Classroom</vt:lpstr>
      <vt:lpstr>Your Choice</vt:lpstr>
      <vt:lpstr>Workstations</vt:lpstr>
      <vt:lpstr>PowerPoint Presentation</vt:lpstr>
      <vt:lpstr>Buddy Reading Station</vt:lpstr>
      <vt:lpstr>Computer Station </vt:lpstr>
      <vt:lpstr>Advanced Computer Station </vt:lpstr>
      <vt:lpstr>Listening Stations</vt:lpstr>
      <vt:lpstr>Making/Writing Words</vt:lpstr>
      <vt:lpstr>Art Station</vt:lpstr>
      <vt:lpstr>Poetry Station </vt:lpstr>
      <vt:lpstr>Readers Theater </vt:lpstr>
      <vt:lpstr>Song Writing</vt:lpstr>
      <vt:lpstr>Writing Station</vt:lpstr>
      <vt:lpstr>Literature Circles</vt:lpstr>
      <vt:lpstr>Comprehension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Trailers</vt:lpstr>
      <vt:lpstr>Did you think of any others?</vt:lpstr>
      <vt:lpstr>Writers’ Workshop</vt:lpstr>
      <vt:lpstr>PowerPoint Presentation</vt:lpstr>
      <vt:lpstr>NARRATIVE</vt:lpstr>
      <vt:lpstr>PowerPoint Presentation</vt:lpstr>
      <vt:lpstr>PowerPoint Presentation</vt:lpstr>
      <vt:lpstr>PowerPoint Presentation</vt:lpstr>
      <vt:lpstr>Specifics Help Immensely </vt:lpstr>
      <vt:lpstr>PowerPoint Presentation</vt:lpstr>
      <vt:lpstr>Expository</vt:lpstr>
      <vt:lpstr>PowerPoint Presentation</vt:lpstr>
      <vt:lpstr>PowerPoint Presentation</vt:lpstr>
      <vt:lpstr>First/Second Grade</vt:lpstr>
      <vt:lpstr>Make it work for you</vt:lpstr>
      <vt:lpstr>PowerPoint Presentation</vt:lpstr>
      <vt:lpstr>The TEK from K-5</vt:lpstr>
      <vt:lpstr>What Most People Call Interactive Reading</vt:lpstr>
      <vt:lpstr>PowerPoint Presentation</vt:lpstr>
      <vt:lpstr>PowerPoint Presentation</vt:lpstr>
      <vt:lpstr>SHOW WHAT YOU KNOW</vt:lpstr>
      <vt:lpstr>LAST SEGMENT! </vt:lpstr>
      <vt:lpstr>PowerPoint Presentation</vt:lpstr>
      <vt:lpstr>The Performance</vt:lpstr>
      <vt:lpstr>PowerPoint Presentation</vt:lpstr>
      <vt:lpstr>There Was An Old Woman – 4 Parts</vt:lpstr>
      <vt:lpstr>I Gotta Go!</vt:lpstr>
      <vt:lpstr>PowerPoint Presentation</vt:lpstr>
      <vt:lpstr>PowerPoint Presentation</vt:lpstr>
      <vt:lpstr>Jack was Nimble – 3 Parts</vt:lpstr>
      <vt:lpstr>Decoding                  Word Knowledge     Comprehension</vt:lpstr>
      <vt:lpstr>      Decoding</vt:lpstr>
      <vt:lpstr>      Word Knowledge</vt:lpstr>
      <vt:lpstr>      Comprehension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SHSU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Reading Fluency with Performance</dc:title>
  <dc:creator>SHSU</dc:creator>
  <cp:lastModifiedBy>SHSU</cp:lastModifiedBy>
  <cp:revision>62</cp:revision>
  <dcterms:created xsi:type="dcterms:W3CDTF">2018-01-26T20:51:58Z</dcterms:created>
  <dcterms:modified xsi:type="dcterms:W3CDTF">2018-07-11T12:57:58Z</dcterms:modified>
</cp:coreProperties>
</file>